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9" r:id="rId3"/>
    <p:sldId id="295" r:id="rId4"/>
    <p:sldId id="297" r:id="rId5"/>
    <p:sldId id="291" r:id="rId6"/>
    <p:sldId id="298" r:id="rId7"/>
    <p:sldId id="293" r:id="rId8"/>
    <p:sldId id="294" r:id="rId9"/>
    <p:sldId id="292" r:id="rId10"/>
    <p:sldId id="299" r:id="rId11"/>
    <p:sldId id="300" r:id="rId12"/>
    <p:sldId id="301" r:id="rId13"/>
    <p:sldId id="302" r:id="rId14"/>
    <p:sldId id="303" r:id="rId15"/>
    <p:sldId id="304" r:id="rId16"/>
    <p:sldId id="310" r:id="rId17"/>
    <p:sldId id="305" r:id="rId18"/>
    <p:sldId id="306" r:id="rId19"/>
    <p:sldId id="307" r:id="rId20"/>
    <p:sldId id="308" r:id="rId21"/>
    <p:sldId id="30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3"/>
    <p:restoredTop sz="94617"/>
  </p:normalViewPr>
  <p:slideViewPr>
    <p:cSldViewPr snapToGrid="0" snapToObjects="1">
      <p:cViewPr varScale="1">
        <p:scale>
          <a:sx n="94" d="100"/>
          <a:sy n="94" d="100"/>
        </p:scale>
        <p:origin x="5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11F7F7-876E-A047-818E-B1BAE30F4E92}" type="datetimeFigureOut">
              <a:rPr lang="en-US" smtClean="0"/>
              <a:t>4/26/17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843615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1F7F7-876E-A047-818E-B1BAE30F4E92}" type="datetimeFigureOut">
              <a:rPr lang="en-US" smtClean="0"/>
              <a:t>4/26/17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113788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1F7F7-876E-A047-818E-B1BAE30F4E92}" type="datetimeFigureOut">
              <a:rPr lang="en-US" smtClean="0"/>
              <a:t>4/26/17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967818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1F7F7-876E-A047-818E-B1BAE30F4E92}" type="datetimeFigureOut">
              <a:rPr lang="en-US" smtClean="0"/>
              <a:t>4/26/17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05607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11F7F7-876E-A047-818E-B1BAE30F4E92}" type="datetimeFigureOut">
              <a:rPr lang="en-US" smtClean="0"/>
              <a:t>4/26/17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639210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11F7F7-876E-A047-818E-B1BAE30F4E92}" type="datetimeFigureOut">
              <a:rPr lang="en-US" smtClean="0"/>
              <a:t>4/26/17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38040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11F7F7-876E-A047-818E-B1BAE30F4E92}" type="datetimeFigureOut">
              <a:rPr lang="en-US" smtClean="0"/>
              <a:t>4/26/17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755974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11F7F7-876E-A047-818E-B1BAE30F4E92}" type="datetimeFigureOut">
              <a:rPr lang="en-US" smtClean="0"/>
              <a:t>4/26/17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156115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1F7F7-876E-A047-818E-B1BAE30F4E92}" type="datetimeFigureOut">
              <a:rPr lang="en-US" smtClean="0"/>
              <a:t>4/26/17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401607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1F7F7-876E-A047-818E-B1BAE30F4E92}" type="datetimeFigureOut">
              <a:rPr lang="en-US" smtClean="0"/>
              <a:t>4/26/17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274906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1F7F7-876E-A047-818E-B1BAE30F4E92}" type="datetimeFigureOut">
              <a:rPr lang="en-US" smtClean="0"/>
              <a:t>4/26/17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1122039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1F7F7-876E-A047-818E-B1BAE30F4E92}" type="datetimeFigureOut">
              <a:rPr lang="en-US" smtClean="0"/>
              <a:t>4/26/17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53A92-3E47-B44F-8E1E-31C160E42CD6}" type="slidenum">
              <a:rPr lang="en-US" smtClean="0"/>
              <a:t>‹#›</a:t>
            </a:fld>
            <a:endParaRPr lang="en-US"/>
          </a:p>
        </p:txBody>
      </p:sp>
    </p:spTree>
    <p:extLst>
      <p:ext uri="{BB962C8B-B14F-4D97-AF65-F5344CB8AC3E}">
        <p14:creationId xmlns:p14="http://schemas.microsoft.com/office/powerpoint/2010/main" val="1616508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Western Mind</a:t>
            </a:r>
            <a:endParaRPr lang="en-US" dirty="0"/>
          </a:p>
        </p:txBody>
      </p:sp>
      <p:sp>
        <p:nvSpPr>
          <p:cNvPr id="3" name="Subtitle 2"/>
          <p:cNvSpPr>
            <a:spLocks noGrp="1"/>
          </p:cNvSpPr>
          <p:nvPr>
            <p:ph type="subTitle" idx="1"/>
          </p:nvPr>
        </p:nvSpPr>
        <p:spPr/>
        <p:txBody>
          <a:bodyPr/>
          <a:lstStyle/>
          <a:p>
            <a:r>
              <a:rPr lang="en-US" dirty="0" smtClean="0"/>
              <a:t>RUC, SPRING 2017</a:t>
            </a:r>
            <a:endParaRPr lang="en-US" dirty="0"/>
          </a:p>
        </p:txBody>
      </p:sp>
    </p:spTree>
    <p:extLst>
      <p:ext uri="{BB962C8B-B14F-4D97-AF65-F5344CB8AC3E}">
        <p14:creationId xmlns:p14="http://schemas.microsoft.com/office/powerpoint/2010/main" val="954754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TAYLOR: SOURCES OF THE SELF 2</a:t>
            </a:r>
            <a:endParaRPr lang="en-US" b="1" dirty="0"/>
          </a:p>
        </p:txBody>
      </p:sp>
      <p:sp>
        <p:nvSpPr>
          <p:cNvPr id="3" name="Content Placeholder 2"/>
          <p:cNvSpPr>
            <a:spLocks noGrp="1"/>
          </p:cNvSpPr>
          <p:nvPr>
            <p:ph idx="1"/>
          </p:nvPr>
        </p:nvSpPr>
        <p:spPr>
          <a:xfrm>
            <a:off x="838200" y="1364776"/>
            <a:ext cx="10515600" cy="5158854"/>
          </a:xfrm>
        </p:spPr>
        <p:txBody>
          <a:bodyPr>
            <a:normAutofit fontScale="85000" lnSpcReduction="20000"/>
          </a:bodyPr>
          <a:lstStyle/>
          <a:p>
            <a:pPr marL="0" indent="0">
              <a:buNone/>
            </a:pPr>
            <a:r>
              <a:rPr lang="en-US" dirty="0"/>
              <a:t>This articulation can be very difficult </a:t>
            </a:r>
            <a:r>
              <a:rPr lang="en-US" dirty="0" smtClean="0"/>
              <a:t>and </a:t>
            </a:r>
            <a:r>
              <a:rPr lang="en-US" dirty="0"/>
              <a:t>controversial. I don't just </a:t>
            </a:r>
            <a:r>
              <a:rPr lang="en-US" dirty="0" smtClean="0"/>
              <a:t>mean this </a:t>
            </a:r>
            <a:r>
              <a:rPr lang="en-US" dirty="0"/>
              <a:t>in the obvious sense that our contemporaries don't always agree in </a:t>
            </a:r>
            <a:r>
              <a:rPr lang="en-US" dirty="0" smtClean="0"/>
              <a:t>moral ontology</a:t>
            </a:r>
            <a:r>
              <a:rPr lang="en-US" dirty="0"/>
              <a:t>. This is clear enough: many people, if asked to give their </a:t>
            </a:r>
            <a:r>
              <a:rPr lang="en-US" dirty="0" smtClean="0"/>
              <a:t>grounds for </a:t>
            </a:r>
            <a:r>
              <a:rPr lang="en-US" dirty="0"/>
              <a:t>the reactions of respect for life discussed above, would appeal to </a:t>
            </a:r>
            <a:r>
              <a:rPr lang="en-US" dirty="0" smtClean="0"/>
              <a:t>the </a:t>
            </a:r>
            <a:r>
              <a:rPr lang="en-US" u="sng" dirty="0" smtClean="0"/>
              <a:t>theistic</a:t>
            </a:r>
            <a:r>
              <a:rPr lang="en-US" dirty="0" smtClean="0"/>
              <a:t> </a:t>
            </a:r>
            <a:r>
              <a:rPr lang="en-US" dirty="0"/>
              <a:t>account I referred to and invoke our common status as </a:t>
            </a:r>
            <a:r>
              <a:rPr lang="en-US" dirty="0" smtClean="0"/>
              <a:t>God's creatures</a:t>
            </a:r>
            <a:r>
              <a:rPr lang="en-US" dirty="0"/>
              <a:t>; others would </a:t>
            </a:r>
            <a:r>
              <a:rPr lang="en-US" u="sng" dirty="0"/>
              <a:t>reject</a:t>
            </a:r>
            <a:r>
              <a:rPr lang="en-US" dirty="0"/>
              <a:t> this for a purely </a:t>
            </a:r>
            <a:r>
              <a:rPr lang="en-US" u="sng" dirty="0"/>
              <a:t>secular</a:t>
            </a:r>
            <a:r>
              <a:rPr lang="en-US" dirty="0"/>
              <a:t> account and </a:t>
            </a:r>
            <a:r>
              <a:rPr lang="en-US" dirty="0" smtClean="0"/>
              <a:t>perhaps invoke </a:t>
            </a:r>
            <a:r>
              <a:rPr lang="en-US" dirty="0"/>
              <a:t>the dignity of </a:t>
            </a:r>
            <a:r>
              <a:rPr lang="en-US" u="sng" dirty="0"/>
              <a:t>rational</a:t>
            </a:r>
            <a:r>
              <a:rPr lang="en-US" dirty="0"/>
              <a:t> life. But beyond this, articulating any </a:t>
            </a:r>
            <a:r>
              <a:rPr lang="en-US" dirty="0" smtClean="0"/>
              <a:t>particular person's </a:t>
            </a:r>
            <a:r>
              <a:rPr lang="en-US" dirty="0"/>
              <a:t>background can be subject to controversy. The agent himself </a:t>
            </a:r>
            <a:r>
              <a:rPr lang="en-US" dirty="0" smtClean="0"/>
              <a:t>or herself </a:t>
            </a:r>
            <a:r>
              <a:rPr lang="en-US" dirty="0"/>
              <a:t>is not necessarily the best authority, at least not at the outset</a:t>
            </a:r>
            <a:r>
              <a:rPr lang="en-US" dirty="0" smtClean="0"/>
              <a:t>. This </a:t>
            </a:r>
            <a:r>
              <a:rPr lang="en-US" dirty="0"/>
              <a:t>is the case first of all because the </a:t>
            </a:r>
            <a:r>
              <a:rPr lang="en-US" u="sng" dirty="0"/>
              <a:t>moral</a:t>
            </a:r>
            <a:r>
              <a:rPr lang="en-US" dirty="0"/>
              <a:t> </a:t>
            </a:r>
            <a:r>
              <a:rPr lang="en-US" u="sng" dirty="0"/>
              <a:t>ontology</a:t>
            </a:r>
            <a:r>
              <a:rPr lang="en-US" dirty="0"/>
              <a:t> behind any </a:t>
            </a:r>
            <a:r>
              <a:rPr lang="en-US" dirty="0" smtClean="0"/>
              <a:t>person's views </a:t>
            </a:r>
            <a:r>
              <a:rPr lang="en-US" dirty="0"/>
              <a:t>can remain largely </a:t>
            </a:r>
            <a:r>
              <a:rPr lang="en-US" u="sng" dirty="0"/>
              <a:t>implicit</a:t>
            </a:r>
            <a:r>
              <a:rPr lang="en-US" dirty="0"/>
              <a:t>. Indeed, it usually does, unless there is </a:t>
            </a:r>
            <a:r>
              <a:rPr lang="en-US" dirty="0" smtClean="0"/>
              <a:t>some challenge </a:t>
            </a:r>
            <a:r>
              <a:rPr lang="en-US" dirty="0"/>
              <a:t>which forces it to the fore. The average person needs to do </a:t>
            </a:r>
            <a:r>
              <a:rPr lang="en-US" dirty="0" smtClean="0"/>
              <a:t>very little </a:t>
            </a:r>
            <a:r>
              <a:rPr lang="en-US" dirty="0"/>
              <a:t>thinking about the bases of universal respect, for instance, because </a:t>
            </a:r>
            <a:r>
              <a:rPr lang="en-US" dirty="0" smtClean="0"/>
              <a:t>just about </a:t>
            </a:r>
            <a:r>
              <a:rPr lang="en-US" dirty="0"/>
              <a:t>everyone accepts this as an </a:t>
            </a:r>
            <a:r>
              <a:rPr lang="en-US" u="sng" dirty="0"/>
              <a:t>axiom</a:t>
            </a:r>
            <a:r>
              <a:rPr lang="en-US" dirty="0"/>
              <a:t> today. The greatest violators </a:t>
            </a:r>
            <a:r>
              <a:rPr lang="en-US" dirty="0" smtClean="0"/>
              <a:t>hide behind </a:t>
            </a:r>
            <a:r>
              <a:rPr lang="en-US" dirty="0"/>
              <a:t>a smoke screen of lies and special pleading. Even racist regimes, </a:t>
            </a:r>
            <a:r>
              <a:rPr lang="en-US" dirty="0" smtClean="0"/>
              <a:t>like the </a:t>
            </a:r>
            <a:r>
              <a:rPr lang="en-US" dirty="0"/>
              <a:t>one in South Africa, present their </a:t>
            </a:r>
            <a:r>
              <a:rPr lang="en-US" dirty="0" err="1"/>
              <a:t>programmes</a:t>
            </a:r>
            <a:r>
              <a:rPr lang="en-US" dirty="0"/>
              <a:t> in the language of </a:t>
            </a:r>
            <a:r>
              <a:rPr lang="en-US" dirty="0" smtClean="0"/>
              <a:t>separate but </a:t>
            </a:r>
            <a:r>
              <a:rPr lang="en-US" dirty="0"/>
              <a:t>equal </a:t>
            </a:r>
            <a:r>
              <a:rPr lang="en-US" dirty="0" smtClean="0"/>
              <a:t>development</a:t>
            </a:r>
            <a:r>
              <a:rPr lang="en-US" dirty="0"/>
              <a:t>; while Soviet dissidents are jailed on various </a:t>
            </a:r>
            <a:r>
              <a:rPr lang="en-US" dirty="0" smtClean="0"/>
              <a:t>trumped up charges </a:t>
            </a:r>
            <a:r>
              <a:rPr lang="en-US" dirty="0"/>
              <a:t>or hospitalized as 'mentally ill', and the fiction is maintained </a:t>
            </a:r>
            <a:r>
              <a:rPr lang="en-US" dirty="0" smtClean="0"/>
              <a:t>that the </a:t>
            </a:r>
            <a:r>
              <a:rPr lang="en-US" dirty="0"/>
              <a:t>masses elect the regime. Whether one has a theistic or secular </a:t>
            </a:r>
            <a:r>
              <a:rPr lang="en-US" dirty="0" smtClean="0"/>
              <a:t>foundation </a:t>
            </a:r>
            <a:r>
              <a:rPr lang="en-US" u="sng" dirty="0" smtClean="0"/>
              <a:t>rarely </a:t>
            </a:r>
            <a:r>
              <a:rPr lang="en-US" u="sng" dirty="0"/>
              <a:t>comes up</a:t>
            </a:r>
            <a:r>
              <a:rPr lang="en-US" dirty="0"/>
              <a:t>, except in certain very special controversies, like that </a:t>
            </a:r>
            <a:r>
              <a:rPr lang="en-US" dirty="0" smtClean="0"/>
              <a:t>about abortion</a:t>
            </a:r>
            <a:r>
              <a:rPr lang="en-US" dirty="0"/>
              <a:t>.</a:t>
            </a:r>
            <a:endParaRPr lang="en-GB" dirty="0"/>
          </a:p>
          <a:p>
            <a:endParaRPr lang="en-US" dirty="0"/>
          </a:p>
        </p:txBody>
      </p:sp>
    </p:spTree>
    <p:extLst>
      <p:ext uri="{BB962C8B-B14F-4D97-AF65-F5344CB8AC3E}">
        <p14:creationId xmlns:p14="http://schemas.microsoft.com/office/powerpoint/2010/main" val="117085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TAYLOR: SOURCES OF THE SELF 3</a:t>
            </a:r>
            <a:endParaRPr lang="en-US" b="1" dirty="0"/>
          </a:p>
        </p:txBody>
      </p:sp>
      <p:sp>
        <p:nvSpPr>
          <p:cNvPr id="3" name="Content Placeholder 2"/>
          <p:cNvSpPr>
            <a:spLocks noGrp="1"/>
          </p:cNvSpPr>
          <p:nvPr>
            <p:ph idx="1"/>
          </p:nvPr>
        </p:nvSpPr>
        <p:spPr>
          <a:xfrm>
            <a:off x="838200" y="1364776"/>
            <a:ext cx="10515600" cy="5158854"/>
          </a:xfrm>
        </p:spPr>
        <p:txBody>
          <a:bodyPr>
            <a:normAutofit fontScale="92500" lnSpcReduction="10000"/>
          </a:bodyPr>
          <a:lstStyle/>
          <a:p>
            <a:pPr marL="0" indent="0">
              <a:buNone/>
            </a:pPr>
            <a:r>
              <a:rPr lang="en-US" dirty="0"/>
              <a:t>So over wide areas, the </a:t>
            </a:r>
            <a:r>
              <a:rPr lang="en-US" u="sng" dirty="0"/>
              <a:t>background</a:t>
            </a:r>
            <a:r>
              <a:rPr lang="en-US" dirty="0"/>
              <a:t> tends to remain </a:t>
            </a:r>
            <a:r>
              <a:rPr lang="en-US" u="sng" dirty="0"/>
              <a:t>unexplored</a:t>
            </a:r>
            <a:r>
              <a:rPr lang="en-US" dirty="0"/>
              <a:t>. </a:t>
            </a:r>
            <a:r>
              <a:rPr lang="en-US" dirty="0" smtClean="0"/>
              <a:t>But beyond </a:t>
            </a:r>
            <a:r>
              <a:rPr lang="en-US" dirty="0"/>
              <a:t>this, exploration may even be resisted. That is because there </a:t>
            </a:r>
            <a:r>
              <a:rPr lang="en-US" dirty="0" smtClean="0"/>
              <a:t>may be - and </a:t>
            </a:r>
            <a:r>
              <a:rPr lang="en-US" dirty="0"/>
              <a:t>I want to argue, frequently </a:t>
            </a:r>
            <a:r>
              <a:rPr lang="en-US" dirty="0" smtClean="0"/>
              <a:t>is - </a:t>
            </a:r>
            <a:r>
              <a:rPr lang="en-US" u="sng" dirty="0" smtClean="0"/>
              <a:t>a </a:t>
            </a:r>
            <a:r>
              <a:rPr lang="en-US" u="sng" dirty="0"/>
              <a:t>lack of fit</a:t>
            </a:r>
            <a:r>
              <a:rPr lang="en-US" dirty="0"/>
              <a:t> between what people </a:t>
            </a:r>
            <a:r>
              <a:rPr lang="en-US" dirty="0" smtClean="0"/>
              <a:t>as it </a:t>
            </a:r>
            <a:r>
              <a:rPr lang="en-US" dirty="0"/>
              <a:t>were officially and consciously believe, even pride themselves on </a:t>
            </a:r>
            <a:r>
              <a:rPr lang="en-US" u="sng" dirty="0"/>
              <a:t>believing</a:t>
            </a:r>
            <a:r>
              <a:rPr lang="en-US" dirty="0" smtClean="0"/>
              <a:t>, on </a:t>
            </a:r>
            <a:r>
              <a:rPr lang="en-US" dirty="0"/>
              <a:t>one hand, and what they need to </a:t>
            </a:r>
            <a:r>
              <a:rPr lang="en-US" u="sng" dirty="0"/>
              <a:t>make sense of</a:t>
            </a:r>
            <a:r>
              <a:rPr lang="en-US" dirty="0"/>
              <a:t> </a:t>
            </a:r>
            <a:r>
              <a:rPr lang="en-US" dirty="0" smtClean="0"/>
              <a:t>- some </a:t>
            </a:r>
            <a:r>
              <a:rPr lang="en-US" dirty="0"/>
              <a:t>of their </a:t>
            </a:r>
            <a:r>
              <a:rPr lang="en-US" u="sng" dirty="0" smtClean="0"/>
              <a:t>moral reactions</a:t>
            </a:r>
            <a:r>
              <a:rPr lang="en-US" dirty="0"/>
              <a:t>, on the </a:t>
            </a:r>
            <a:r>
              <a:rPr lang="en-US" dirty="0" smtClean="0"/>
              <a:t>other</a:t>
            </a:r>
            <a:r>
              <a:rPr lang="mr-IN" dirty="0" smtClean="0"/>
              <a:t>…</a:t>
            </a:r>
            <a:r>
              <a:rPr lang="en-GB" dirty="0" smtClean="0"/>
              <a:t>.</a:t>
            </a:r>
            <a:endParaRPr lang="en-US" dirty="0" smtClean="0"/>
          </a:p>
          <a:p>
            <a:pPr marL="0" indent="0">
              <a:buNone/>
            </a:pPr>
            <a:r>
              <a:rPr lang="en-US" dirty="0" smtClean="0"/>
              <a:t>	It </a:t>
            </a:r>
            <a:r>
              <a:rPr lang="en-US" dirty="0"/>
              <a:t>will be my claim that there is a great deal of </a:t>
            </a:r>
            <a:r>
              <a:rPr lang="en-US" u="sng" dirty="0"/>
              <a:t>motivated suppression </a:t>
            </a:r>
            <a:r>
              <a:rPr lang="en-US" u="sng" dirty="0" smtClean="0"/>
              <a:t>of moral </a:t>
            </a:r>
            <a:r>
              <a:rPr lang="en-US" u="sng" dirty="0"/>
              <a:t>ontology</a:t>
            </a:r>
            <a:r>
              <a:rPr lang="en-US" dirty="0"/>
              <a:t> among our contemporaries, in part because the </a:t>
            </a:r>
            <a:r>
              <a:rPr lang="en-US" dirty="0" smtClean="0"/>
              <a:t>pluralist nature </a:t>
            </a:r>
            <a:r>
              <a:rPr lang="en-US" dirty="0"/>
              <a:t>of modern society makes it easier to live that way, but also because </a:t>
            </a:r>
            <a:r>
              <a:rPr lang="en-US" dirty="0" smtClean="0"/>
              <a:t>of the </a:t>
            </a:r>
            <a:r>
              <a:rPr lang="en-US" dirty="0"/>
              <a:t>great weight of modern </a:t>
            </a:r>
            <a:r>
              <a:rPr lang="en-US" dirty="0" smtClean="0"/>
              <a:t>epistemology, as </a:t>
            </a:r>
            <a:r>
              <a:rPr lang="en-US" dirty="0"/>
              <a:t>with the </a:t>
            </a:r>
            <a:r>
              <a:rPr lang="en-US" u="sng" dirty="0" smtClean="0"/>
              <a:t>naturalists</a:t>
            </a:r>
            <a:r>
              <a:rPr lang="en-US" dirty="0" smtClean="0"/>
              <a:t>, and</a:t>
            </a:r>
            <a:r>
              <a:rPr lang="en-US" dirty="0"/>
              <a:t>, behind this, of the </a:t>
            </a:r>
            <a:r>
              <a:rPr lang="en-US" u="sng" dirty="0"/>
              <a:t>spiritual</a:t>
            </a:r>
            <a:r>
              <a:rPr lang="en-US" dirty="0"/>
              <a:t> outlook associated with </a:t>
            </a:r>
            <a:r>
              <a:rPr lang="en-US" dirty="0" smtClean="0"/>
              <a:t>this epistemology</a:t>
            </a:r>
            <a:r>
              <a:rPr lang="en-US" dirty="0"/>
              <a:t>. So the work I am embarked upon here could be called in </a:t>
            </a:r>
            <a:r>
              <a:rPr lang="en-US" dirty="0" smtClean="0"/>
              <a:t>large degree </a:t>
            </a:r>
            <a:r>
              <a:rPr lang="en-US" dirty="0"/>
              <a:t>an essay in retrieval. Much of the ground will have to be fought for</a:t>
            </a:r>
            <a:r>
              <a:rPr lang="en-US" dirty="0" smtClean="0"/>
              <a:t>, and </a:t>
            </a:r>
            <a:r>
              <a:rPr lang="en-US" dirty="0"/>
              <a:t>I will certainly not convince everybody.</a:t>
            </a:r>
            <a:endParaRPr lang="en-GB" dirty="0"/>
          </a:p>
          <a:p>
            <a:pPr marL="0" indent="0">
              <a:buNone/>
            </a:pPr>
            <a:endParaRPr lang="en-US" dirty="0"/>
          </a:p>
        </p:txBody>
      </p:sp>
    </p:spTree>
    <p:extLst>
      <p:ext uri="{BB962C8B-B14F-4D97-AF65-F5344CB8AC3E}">
        <p14:creationId xmlns:p14="http://schemas.microsoft.com/office/powerpoint/2010/main" val="1161216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TAYLOR: SOURCES OF THE SELF 4</a:t>
            </a:r>
            <a:endParaRPr lang="en-US" b="1" dirty="0"/>
          </a:p>
        </p:txBody>
      </p:sp>
      <p:sp>
        <p:nvSpPr>
          <p:cNvPr id="3" name="Content Placeholder 2"/>
          <p:cNvSpPr>
            <a:spLocks noGrp="1"/>
          </p:cNvSpPr>
          <p:nvPr>
            <p:ph idx="1"/>
          </p:nvPr>
        </p:nvSpPr>
        <p:spPr>
          <a:xfrm>
            <a:off x="838200" y="1364776"/>
            <a:ext cx="10515600" cy="5158854"/>
          </a:xfrm>
        </p:spPr>
        <p:txBody>
          <a:bodyPr>
            <a:normAutofit fontScale="92500" lnSpcReduction="20000"/>
          </a:bodyPr>
          <a:lstStyle/>
          <a:p>
            <a:pPr marL="0" indent="0">
              <a:buNone/>
            </a:pPr>
            <a:r>
              <a:rPr lang="en-US" dirty="0"/>
              <a:t>But besides our disagreements and our temptations to suppress, </a:t>
            </a:r>
            <a:r>
              <a:rPr lang="en-US" dirty="0" smtClean="0"/>
              <a:t>this articulation </a:t>
            </a:r>
            <a:r>
              <a:rPr lang="en-US" dirty="0"/>
              <a:t>of moral ontology will be very difficult for a third reason: </a:t>
            </a:r>
            <a:r>
              <a:rPr lang="en-US" dirty="0" smtClean="0"/>
              <a:t>the </a:t>
            </a:r>
            <a:r>
              <a:rPr lang="en-US" u="sng" dirty="0" smtClean="0"/>
              <a:t>tentative</a:t>
            </a:r>
            <a:r>
              <a:rPr lang="en-US" u="sng" dirty="0"/>
              <a:t>, searching, uncertain nature of many of our moral beliefs</a:t>
            </a:r>
            <a:r>
              <a:rPr lang="en-US" dirty="0"/>
              <a:t>. Many </a:t>
            </a:r>
            <a:r>
              <a:rPr lang="en-US" dirty="0" smtClean="0"/>
              <a:t>of our </a:t>
            </a:r>
            <a:r>
              <a:rPr lang="en-US" dirty="0"/>
              <a:t>contemporaries, while they remain quite </a:t>
            </a:r>
            <a:r>
              <a:rPr lang="en-US" dirty="0" err="1" smtClean="0"/>
              <a:t>unattracted</a:t>
            </a:r>
            <a:r>
              <a:rPr lang="en-US" dirty="0" smtClean="0"/>
              <a:t> </a:t>
            </a:r>
            <a:r>
              <a:rPr lang="en-US" dirty="0"/>
              <a:t>by the </a:t>
            </a:r>
            <a:r>
              <a:rPr lang="en-US" dirty="0" smtClean="0"/>
              <a:t>naturalist attempt </a:t>
            </a:r>
            <a:r>
              <a:rPr lang="en-US" dirty="0"/>
              <a:t>to deny ontology altogether, and while on the contrary </a:t>
            </a:r>
            <a:r>
              <a:rPr lang="en-US" dirty="0" smtClean="0"/>
              <a:t>they recognize </a:t>
            </a:r>
            <a:r>
              <a:rPr lang="en-US" dirty="0"/>
              <a:t>that their moral reactions show them to be committed to </a:t>
            </a:r>
            <a:r>
              <a:rPr lang="en-US" dirty="0" smtClean="0"/>
              <a:t>some adequate </a:t>
            </a:r>
            <a:r>
              <a:rPr lang="en-US" dirty="0"/>
              <a:t>basis, are </a:t>
            </a:r>
            <a:r>
              <a:rPr lang="en-US" u="sng" dirty="0"/>
              <a:t>perplexed</a:t>
            </a:r>
            <a:r>
              <a:rPr lang="en-US" dirty="0"/>
              <a:t> and </a:t>
            </a:r>
            <a:r>
              <a:rPr lang="en-US" u="sng" dirty="0"/>
              <a:t>uncertain</a:t>
            </a:r>
            <a:r>
              <a:rPr lang="en-US" dirty="0"/>
              <a:t> when it comes to saying </a:t>
            </a:r>
            <a:r>
              <a:rPr lang="en-US" dirty="0" smtClean="0"/>
              <a:t>what this </a:t>
            </a:r>
            <a:r>
              <a:rPr lang="en-US" dirty="0"/>
              <a:t>basis is. In our example above, many people, when faced with both </a:t>
            </a:r>
            <a:r>
              <a:rPr lang="en-US" dirty="0" smtClean="0"/>
              <a:t>the theistic </a:t>
            </a:r>
            <a:r>
              <a:rPr lang="en-US" dirty="0"/>
              <a:t>and the secular ontologies as the grounds for their reactions </a:t>
            </a:r>
            <a:r>
              <a:rPr lang="en-US" dirty="0" smtClean="0"/>
              <a:t>of respect</a:t>
            </a:r>
            <a:r>
              <a:rPr lang="en-US" dirty="0"/>
              <a:t>, would </a:t>
            </a:r>
            <a:r>
              <a:rPr lang="en-US" u="sng" dirty="0"/>
              <a:t>not feel ready </a:t>
            </a:r>
            <a:r>
              <a:rPr lang="en-US" dirty="0"/>
              <a:t>to make a </a:t>
            </a:r>
            <a:r>
              <a:rPr lang="en-US" u="sng" dirty="0"/>
              <a:t>final choice</a:t>
            </a:r>
            <a:r>
              <a:rPr lang="en-US" dirty="0"/>
              <a:t>. They concur </a:t>
            </a:r>
            <a:r>
              <a:rPr lang="en-US" dirty="0" smtClean="0"/>
              <a:t>that through </a:t>
            </a:r>
            <a:r>
              <a:rPr lang="en-US" dirty="0"/>
              <a:t>their moral beliefs they acknowledge some ground in human </a:t>
            </a:r>
            <a:r>
              <a:rPr lang="en-US" dirty="0" smtClean="0"/>
              <a:t>nature or </a:t>
            </a:r>
            <a:r>
              <a:rPr lang="en-US" dirty="0"/>
              <a:t>the human predicament which makes human beings fit objects of respect</a:t>
            </a:r>
            <a:r>
              <a:rPr lang="en-US" dirty="0" smtClean="0"/>
              <a:t>, but </a:t>
            </a:r>
            <a:r>
              <a:rPr lang="en-US" dirty="0"/>
              <a:t>they confess that they cannot subscribe with complete conviction to </a:t>
            </a:r>
            <a:r>
              <a:rPr lang="en-US" dirty="0" smtClean="0"/>
              <a:t>any particular </a:t>
            </a:r>
            <a:r>
              <a:rPr lang="en-US" dirty="0"/>
              <a:t>definition, at least not to any of the ones on offer. </a:t>
            </a:r>
            <a:r>
              <a:rPr lang="en-US" dirty="0" smtClean="0"/>
              <a:t>Something similar </a:t>
            </a:r>
            <a:r>
              <a:rPr lang="en-US" dirty="0"/>
              <a:t>arises for many of them on the question of what makes human </a:t>
            </a:r>
            <a:r>
              <a:rPr lang="en-US" dirty="0" smtClean="0"/>
              <a:t>life worth </a:t>
            </a:r>
            <a:r>
              <a:rPr lang="en-US" dirty="0"/>
              <a:t>living or what confers meaning on their individual lives. Most of us </a:t>
            </a:r>
            <a:r>
              <a:rPr lang="en-US" dirty="0" smtClean="0"/>
              <a:t>are still </a:t>
            </a:r>
            <a:r>
              <a:rPr lang="en-US" dirty="0"/>
              <a:t>in the </a:t>
            </a:r>
            <a:r>
              <a:rPr lang="en-US" dirty="0" smtClean="0"/>
              <a:t>process </a:t>
            </a:r>
            <a:r>
              <a:rPr lang="en-US" dirty="0"/>
              <a:t>of groping for answers here. This is an essentially </a:t>
            </a:r>
            <a:r>
              <a:rPr lang="en-US" u="sng" dirty="0" smtClean="0"/>
              <a:t>modern predicament</a:t>
            </a:r>
            <a:r>
              <a:rPr lang="en-US" u="sng" dirty="0"/>
              <a:t>,</a:t>
            </a:r>
            <a:r>
              <a:rPr lang="en-US" dirty="0"/>
              <a:t> as I shall try to argue below.</a:t>
            </a:r>
            <a:endParaRPr lang="en-GB" dirty="0"/>
          </a:p>
          <a:p>
            <a:pPr marL="0" indent="0">
              <a:buNone/>
            </a:pPr>
            <a:endParaRPr lang="en-US" dirty="0"/>
          </a:p>
        </p:txBody>
      </p:sp>
    </p:spTree>
    <p:extLst>
      <p:ext uri="{BB962C8B-B14F-4D97-AF65-F5344CB8AC3E}">
        <p14:creationId xmlns:p14="http://schemas.microsoft.com/office/powerpoint/2010/main" val="627493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TAYLOR: SOURCES OF THE SELF 5</a:t>
            </a:r>
            <a:endParaRPr lang="en-US" b="1" dirty="0"/>
          </a:p>
        </p:txBody>
      </p:sp>
      <p:sp>
        <p:nvSpPr>
          <p:cNvPr id="3" name="Content Placeholder 2"/>
          <p:cNvSpPr>
            <a:spLocks noGrp="1"/>
          </p:cNvSpPr>
          <p:nvPr>
            <p:ph idx="1"/>
          </p:nvPr>
        </p:nvSpPr>
        <p:spPr>
          <a:xfrm>
            <a:off x="838200" y="1364776"/>
            <a:ext cx="10515600" cy="5158854"/>
          </a:xfrm>
        </p:spPr>
        <p:txBody>
          <a:bodyPr>
            <a:normAutofit fontScale="77500" lnSpcReduction="20000"/>
          </a:bodyPr>
          <a:lstStyle/>
          <a:p>
            <a:pPr marL="0" indent="0">
              <a:buNone/>
            </a:pPr>
            <a:r>
              <a:rPr lang="en-US" dirty="0" smtClean="0"/>
              <a:t>1.3 The </a:t>
            </a:r>
            <a:r>
              <a:rPr lang="en-US" dirty="0"/>
              <a:t>moral world of </a:t>
            </a:r>
            <a:r>
              <a:rPr lang="en-US" dirty="0" smtClean="0"/>
              <a:t>moderns </a:t>
            </a:r>
            <a:r>
              <a:rPr lang="en-US" dirty="0"/>
              <a:t>is significantly different from that of </a:t>
            </a:r>
            <a:r>
              <a:rPr lang="en-US" dirty="0" smtClean="0"/>
              <a:t>previous civilizations</a:t>
            </a:r>
            <a:r>
              <a:rPr lang="en-US" dirty="0"/>
              <a:t>. This becomes clear, among other places, when we look at </a:t>
            </a:r>
            <a:r>
              <a:rPr lang="en-US" dirty="0" smtClean="0"/>
              <a:t>the sense </a:t>
            </a:r>
            <a:r>
              <a:rPr lang="en-US" dirty="0"/>
              <a:t>that human beings command our </a:t>
            </a:r>
            <a:r>
              <a:rPr lang="en-US" u="sng" dirty="0"/>
              <a:t>respect</a:t>
            </a:r>
            <a:r>
              <a:rPr lang="en-US" dirty="0"/>
              <a:t>. In one form or another, </a:t>
            </a:r>
            <a:r>
              <a:rPr lang="en-US" dirty="0" smtClean="0"/>
              <a:t>this seems </a:t>
            </a:r>
            <a:r>
              <a:rPr lang="en-US" dirty="0"/>
              <a:t>to be </a:t>
            </a:r>
            <a:r>
              <a:rPr lang="en-US" u="sng" dirty="0"/>
              <a:t>a human universal</a:t>
            </a:r>
            <a:r>
              <a:rPr lang="en-US" dirty="0"/>
              <a:t>; that is, in every society, there seems to </a:t>
            </a:r>
            <a:r>
              <a:rPr lang="en-US" dirty="0" smtClean="0"/>
              <a:t>be some </a:t>
            </a:r>
            <a:r>
              <a:rPr lang="en-US" dirty="0"/>
              <a:t>such sense. The boundary around those beings worthy of respect </a:t>
            </a:r>
            <a:r>
              <a:rPr lang="en-US" dirty="0" smtClean="0"/>
              <a:t>may be </a:t>
            </a:r>
            <a:r>
              <a:rPr lang="en-US" dirty="0"/>
              <a:t>drawn parochially in earlier cultures, but there always is such a class. </a:t>
            </a:r>
            <a:r>
              <a:rPr lang="en-US" dirty="0" smtClean="0"/>
              <a:t>And among </a:t>
            </a:r>
            <a:r>
              <a:rPr lang="en-US" dirty="0"/>
              <a:t>what we recognize as </a:t>
            </a:r>
            <a:r>
              <a:rPr lang="en-US" u="sng" dirty="0"/>
              <a:t>higher civilizations</a:t>
            </a:r>
            <a:r>
              <a:rPr lang="en-US" dirty="0"/>
              <a:t>, this always includes </a:t>
            </a:r>
            <a:r>
              <a:rPr lang="en-US" u="sng" dirty="0" smtClean="0"/>
              <a:t>the whole </a:t>
            </a:r>
            <a:r>
              <a:rPr lang="en-US" u="sng" dirty="0"/>
              <a:t>human species</a:t>
            </a:r>
            <a:r>
              <a:rPr lang="en-US" dirty="0" smtClean="0"/>
              <a:t>. </a:t>
            </a:r>
            <a:r>
              <a:rPr lang="en-US" dirty="0"/>
              <a:t>	</a:t>
            </a:r>
            <a:endParaRPr lang="en-US" dirty="0" smtClean="0"/>
          </a:p>
          <a:p>
            <a:pPr marL="0" indent="0">
              <a:buNone/>
            </a:pPr>
            <a:r>
              <a:rPr lang="en-US" dirty="0" smtClean="0"/>
              <a:t>What </a:t>
            </a:r>
            <a:r>
              <a:rPr lang="en-US" dirty="0"/>
              <a:t>is peculiar to the modem West among such higher civilizations </a:t>
            </a:r>
            <a:r>
              <a:rPr lang="en-US" dirty="0" smtClean="0"/>
              <a:t>is that </a:t>
            </a:r>
            <a:r>
              <a:rPr lang="en-US" dirty="0"/>
              <a:t>its </a:t>
            </a:r>
            <a:r>
              <a:rPr lang="en-US" dirty="0" err="1"/>
              <a:t>favoured</a:t>
            </a:r>
            <a:r>
              <a:rPr lang="en-US" dirty="0"/>
              <a:t> formulation for this principle of respect has come to be </a:t>
            </a:r>
            <a:r>
              <a:rPr lang="en-US" dirty="0" smtClean="0"/>
              <a:t>in terms </a:t>
            </a:r>
            <a:r>
              <a:rPr lang="en-US" dirty="0"/>
              <a:t>of </a:t>
            </a:r>
            <a:r>
              <a:rPr lang="en-US" u="sng" dirty="0"/>
              <a:t>rights</a:t>
            </a:r>
            <a:r>
              <a:rPr lang="en-US" dirty="0"/>
              <a:t>. This has become central to our legal </a:t>
            </a:r>
            <a:r>
              <a:rPr lang="en-US" dirty="0" smtClean="0"/>
              <a:t>systems - and </a:t>
            </a:r>
            <a:r>
              <a:rPr lang="en-US" dirty="0"/>
              <a:t>in </a:t>
            </a:r>
            <a:r>
              <a:rPr lang="en-US" dirty="0" smtClean="0"/>
              <a:t>this form </a:t>
            </a:r>
            <a:r>
              <a:rPr lang="en-US" dirty="0"/>
              <a:t>has spread around the world. But in addition, something analogous </a:t>
            </a:r>
            <a:r>
              <a:rPr lang="en-US" dirty="0" smtClean="0"/>
              <a:t>has become </a:t>
            </a:r>
            <a:r>
              <a:rPr lang="en-US" dirty="0"/>
              <a:t>central to our moral thinking.</a:t>
            </a:r>
            <a:endParaRPr lang="en-GB" dirty="0"/>
          </a:p>
          <a:p>
            <a:pPr marL="0" indent="0">
              <a:buNone/>
            </a:pPr>
            <a:r>
              <a:rPr lang="en-US" dirty="0"/>
              <a:t>	The notion of a right, also called a 'subjective right', as this developed </a:t>
            </a:r>
            <a:r>
              <a:rPr lang="en-US" dirty="0" smtClean="0"/>
              <a:t>in the </a:t>
            </a:r>
            <a:r>
              <a:rPr lang="en-US" dirty="0"/>
              <a:t>Western legal tradition, is that of a legal privilege which is seen as </a:t>
            </a:r>
            <a:r>
              <a:rPr lang="en-US" dirty="0" smtClean="0"/>
              <a:t>a </a:t>
            </a:r>
            <a:r>
              <a:rPr lang="en-US" u="sng" dirty="0" smtClean="0"/>
              <a:t>quasi-possession</a:t>
            </a:r>
            <a:r>
              <a:rPr lang="en-US" dirty="0" smtClean="0"/>
              <a:t> </a:t>
            </a:r>
            <a:r>
              <a:rPr lang="en-US" dirty="0"/>
              <a:t>of the </a:t>
            </a:r>
            <a:r>
              <a:rPr lang="en-US" u="sng" dirty="0"/>
              <a:t>agent</a:t>
            </a:r>
            <a:r>
              <a:rPr lang="en-US" dirty="0"/>
              <a:t> to whom it is attributed. At first such </a:t>
            </a:r>
            <a:r>
              <a:rPr lang="en-US" dirty="0" smtClean="0"/>
              <a:t>rights were </a:t>
            </a:r>
            <a:r>
              <a:rPr lang="en-US" u="sng" dirty="0"/>
              <a:t>differential possessions</a:t>
            </a:r>
            <a:r>
              <a:rPr lang="en-US" dirty="0"/>
              <a:t>: some people had the right to participate </a:t>
            </a:r>
            <a:r>
              <a:rPr lang="en-US" dirty="0" smtClean="0"/>
              <a:t>in certain </a:t>
            </a:r>
            <a:r>
              <a:rPr lang="en-US" dirty="0"/>
              <a:t>assemblies, or to give counsel, or to collect tolls on this river, and </a:t>
            </a:r>
            <a:r>
              <a:rPr lang="en-US" dirty="0" smtClean="0"/>
              <a:t>so on</a:t>
            </a:r>
            <a:r>
              <a:rPr lang="en-US" dirty="0"/>
              <a:t>. The revolution in natural law theory in the seventeenth century </a:t>
            </a:r>
            <a:r>
              <a:rPr lang="en-US" dirty="0" smtClean="0"/>
              <a:t>partly consisted </a:t>
            </a:r>
            <a:r>
              <a:rPr lang="en-US" dirty="0"/>
              <a:t>in using this language of rights to express the </a:t>
            </a:r>
            <a:r>
              <a:rPr lang="en-US" u="sng" dirty="0"/>
              <a:t>universal </a:t>
            </a:r>
            <a:r>
              <a:rPr lang="en-US" u="sng" dirty="0" smtClean="0"/>
              <a:t>moral norms</a:t>
            </a:r>
            <a:r>
              <a:rPr lang="en-US" dirty="0"/>
              <a:t>. We began to speak of </a:t>
            </a:r>
            <a:r>
              <a:rPr lang="en-US" u="sng" dirty="0"/>
              <a:t>"natural"</a:t>
            </a:r>
            <a:r>
              <a:rPr lang="en-US" dirty="0"/>
              <a:t> rights, and now to such things as </a:t>
            </a:r>
            <a:r>
              <a:rPr lang="en-US" u="sng" dirty="0" smtClean="0"/>
              <a:t>life</a:t>
            </a:r>
            <a:r>
              <a:rPr lang="en-US" dirty="0" smtClean="0"/>
              <a:t> and </a:t>
            </a:r>
            <a:r>
              <a:rPr lang="en-US" u="sng" dirty="0"/>
              <a:t>liberty</a:t>
            </a:r>
            <a:r>
              <a:rPr lang="en-US" dirty="0"/>
              <a:t> which supposedly </a:t>
            </a:r>
            <a:r>
              <a:rPr lang="en-US" u="sng" dirty="0"/>
              <a:t>everyone</a:t>
            </a:r>
            <a:r>
              <a:rPr lang="en-US" dirty="0"/>
              <a:t> has.</a:t>
            </a:r>
            <a:endParaRPr lang="en-GB" dirty="0"/>
          </a:p>
          <a:p>
            <a:pPr marL="0" indent="0">
              <a:buNone/>
            </a:pPr>
            <a:endParaRPr lang="en-US" dirty="0"/>
          </a:p>
        </p:txBody>
      </p:sp>
    </p:spTree>
    <p:extLst>
      <p:ext uri="{BB962C8B-B14F-4D97-AF65-F5344CB8AC3E}">
        <p14:creationId xmlns:p14="http://schemas.microsoft.com/office/powerpoint/2010/main" val="16138092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TAYLOR: SOURCES OF THE SELF 6</a:t>
            </a:r>
            <a:endParaRPr lang="en-US" b="1" dirty="0"/>
          </a:p>
        </p:txBody>
      </p:sp>
      <p:sp>
        <p:nvSpPr>
          <p:cNvPr id="3" name="Content Placeholder 2"/>
          <p:cNvSpPr>
            <a:spLocks noGrp="1"/>
          </p:cNvSpPr>
          <p:nvPr>
            <p:ph idx="1"/>
          </p:nvPr>
        </p:nvSpPr>
        <p:spPr>
          <a:xfrm>
            <a:off x="838200" y="1364776"/>
            <a:ext cx="10515600" cy="5158854"/>
          </a:xfrm>
        </p:spPr>
        <p:txBody>
          <a:bodyPr>
            <a:normAutofit fontScale="92500" lnSpcReduction="20000"/>
          </a:bodyPr>
          <a:lstStyle/>
          <a:p>
            <a:pPr marL="0" indent="0">
              <a:buNone/>
            </a:pPr>
            <a:r>
              <a:rPr lang="en-US" dirty="0"/>
              <a:t>In one way, to speak of a </a:t>
            </a:r>
            <a:r>
              <a:rPr lang="en-US" u="sng" dirty="0"/>
              <a:t>universal, natural right to life</a:t>
            </a:r>
            <a:r>
              <a:rPr lang="en-US" dirty="0"/>
              <a:t> doesn't seem </a:t>
            </a:r>
            <a:r>
              <a:rPr lang="en-US" dirty="0" smtClean="0"/>
              <a:t>much of </a:t>
            </a:r>
            <a:r>
              <a:rPr lang="en-US" dirty="0"/>
              <a:t>an </a:t>
            </a:r>
            <a:r>
              <a:rPr lang="en-US" u="sng" dirty="0"/>
              <a:t>innovation</a:t>
            </a:r>
            <a:r>
              <a:rPr lang="en-US" dirty="0"/>
              <a:t>. The change seems to be one of </a:t>
            </a:r>
            <a:r>
              <a:rPr lang="en-US" u="sng" dirty="0"/>
              <a:t>form</a:t>
            </a:r>
            <a:r>
              <a:rPr lang="en-US" dirty="0"/>
              <a:t>. The earlier way </a:t>
            </a:r>
            <a:r>
              <a:rPr lang="en-US" dirty="0" smtClean="0"/>
              <a:t>of putting </a:t>
            </a:r>
            <a:r>
              <a:rPr lang="en-US" dirty="0"/>
              <a:t>it was that there was a </a:t>
            </a:r>
            <a:r>
              <a:rPr lang="en-US" u="sng" dirty="0"/>
              <a:t>natural law </a:t>
            </a:r>
            <a:r>
              <a:rPr lang="en-US" dirty="0"/>
              <a:t>against </a:t>
            </a:r>
            <a:r>
              <a:rPr lang="en-US" u="sng" dirty="0"/>
              <a:t>taking innocent life</a:t>
            </a:r>
            <a:r>
              <a:rPr lang="en-US" dirty="0"/>
              <a:t>. </a:t>
            </a:r>
            <a:r>
              <a:rPr lang="en-US" dirty="0" smtClean="0"/>
              <a:t>Both formulations </a:t>
            </a:r>
            <a:r>
              <a:rPr lang="en-US" dirty="0"/>
              <a:t>seem to prohibit the same things. But the difference lies not </a:t>
            </a:r>
            <a:r>
              <a:rPr lang="en-US" dirty="0" smtClean="0"/>
              <a:t>in what </a:t>
            </a:r>
            <a:r>
              <a:rPr lang="en-US" dirty="0"/>
              <a:t>is forbidden but in the place of the </a:t>
            </a:r>
            <a:r>
              <a:rPr lang="en-US" u="sng" dirty="0"/>
              <a:t>subject</a:t>
            </a:r>
            <a:r>
              <a:rPr lang="en-US" dirty="0"/>
              <a:t>. Law is what I must obey. </a:t>
            </a:r>
            <a:r>
              <a:rPr lang="en-US" dirty="0" smtClean="0"/>
              <a:t>It may </a:t>
            </a:r>
            <a:r>
              <a:rPr lang="en-US" dirty="0"/>
              <a:t>confer on me certain benefits, here the immunity that my life, too, is </a:t>
            </a:r>
            <a:r>
              <a:rPr lang="en-US" dirty="0" smtClean="0"/>
              <a:t>to be </a:t>
            </a:r>
            <a:r>
              <a:rPr lang="en-US" dirty="0"/>
              <a:t>respected; but fundamentally I am </a:t>
            </a:r>
            <a:r>
              <a:rPr lang="en-US" u="sng" dirty="0"/>
              <a:t>under law</a:t>
            </a:r>
            <a:r>
              <a:rPr lang="en-US" dirty="0"/>
              <a:t>. By </a:t>
            </a:r>
            <a:r>
              <a:rPr lang="en-US" u="sng" dirty="0"/>
              <a:t>contrast</a:t>
            </a:r>
            <a:r>
              <a:rPr lang="en-US" dirty="0"/>
              <a:t>, a </a:t>
            </a:r>
            <a:r>
              <a:rPr lang="en-US" u="sng" dirty="0" smtClean="0"/>
              <a:t>subjective right </a:t>
            </a:r>
            <a:r>
              <a:rPr lang="en-US" dirty="0"/>
              <a:t>is something which the </a:t>
            </a:r>
            <a:r>
              <a:rPr lang="en-US" u="sng" dirty="0"/>
              <a:t>possessor can and ought to act on</a:t>
            </a:r>
            <a:r>
              <a:rPr lang="en-US" dirty="0"/>
              <a:t> to put it </a:t>
            </a:r>
            <a:r>
              <a:rPr lang="en-US" dirty="0" smtClean="0"/>
              <a:t>into effect</a:t>
            </a:r>
            <a:r>
              <a:rPr lang="en-US" dirty="0"/>
              <a:t>. To accord you an immunity, formerly given you by natural law, in </a:t>
            </a:r>
            <a:r>
              <a:rPr lang="en-US" dirty="0" smtClean="0"/>
              <a:t>the form </a:t>
            </a:r>
            <a:r>
              <a:rPr lang="en-US" dirty="0"/>
              <a:t>of a natural right is to give you a </a:t>
            </a:r>
            <a:r>
              <a:rPr lang="en-US" u="sng" dirty="0"/>
              <a:t>role in establishing and enforcing </a:t>
            </a:r>
            <a:r>
              <a:rPr lang="en-US" u="sng" dirty="0" smtClean="0"/>
              <a:t>this immunity</a:t>
            </a:r>
            <a:r>
              <a:rPr lang="en-US" dirty="0"/>
              <a:t>. Your </a:t>
            </a:r>
            <a:r>
              <a:rPr lang="en-US" u="sng" dirty="0"/>
              <a:t>concurrence </a:t>
            </a:r>
            <a:r>
              <a:rPr lang="en-US" dirty="0"/>
              <a:t>is now necessary, and your degrees of </a:t>
            </a:r>
            <a:r>
              <a:rPr lang="en-US" u="sng" dirty="0" smtClean="0"/>
              <a:t>freedom</a:t>
            </a:r>
            <a:r>
              <a:rPr lang="en-US" dirty="0" smtClean="0"/>
              <a:t> are </a:t>
            </a:r>
            <a:r>
              <a:rPr lang="en-US" dirty="0"/>
              <a:t>correspondingly </a:t>
            </a:r>
            <a:r>
              <a:rPr lang="en-US" u="sng" dirty="0"/>
              <a:t>greater</a:t>
            </a:r>
            <a:r>
              <a:rPr lang="en-US" dirty="0"/>
              <a:t>. At the extreme limit of these, you can even </a:t>
            </a:r>
            <a:r>
              <a:rPr lang="en-US" u="sng" dirty="0" smtClean="0"/>
              <a:t>waive</a:t>
            </a:r>
            <a:r>
              <a:rPr lang="en-US" dirty="0" smtClean="0"/>
              <a:t> a </a:t>
            </a:r>
            <a:r>
              <a:rPr lang="en-US" dirty="0"/>
              <a:t>right, thus defeating the immunity. This is why Locke, in order to close </a:t>
            </a:r>
            <a:r>
              <a:rPr lang="en-US" dirty="0" smtClean="0"/>
              <a:t>off this </a:t>
            </a:r>
            <a:r>
              <a:rPr lang="en-US" dirty="0"/>
              <a:t>possibility in the case of his three basic rights, had to introduce the </a:t>
            </a:r>
            <a:r>
              <a:rPr lang="en-US" dirty="0" smtClean="0"/>
              <a:t>notion of </a:t>
            </a:r>
            <a:r>
              <a:rPr lang="en-US" u="sng" dirty="0"/>
              <a:t>'inalienability'</a:t>
            </a:r>
            <a:r>
              <a:rPr lang="en-US" dirty="0"/>
              <a:t>. Nothing like this was necessary on the earlier </a:t>
            </a:r>
            <a:r>
              <a:rPr lang="en-US" u="sng" dirty="0"/>
              <a:t>natural </a:t>
            </a:r>
            <a:r>
              <a:rPr lang="en-US" u="sng" dirty="0" smtClean="0"/>
              <a:t>law</a:t>
            </a:r>
            <a:r>
              <a:rPr lang="en-US" dirty="0" smtClean="0"/>
              <a:t> formulation</a:t>
            </a:r>
            <a:r>
              <a:rPr lang="en-US" dirty="0"/>
              <a:t>, because that language by its very nature </a:t>
            </a:r>
            <a:r>
              <a:rPr lang="en-US" u="sng" dirty="0"/>
              <a:t>excludes</a:t>
            </a:r>
            <a:r>
              <a:rPr lang="en-US" dirty="0"/>
              <a:t> the power </a:t>
            </a:r>
            <a:r>
              <a:rPr lang="en-US" dirty="0" smtClean="0"/>
              <a:t>of waiver</a:t>
            </a:r>
            <a:r>
              <a:rPr lang="mr-IN" dirty="0" smtClean="0"/>
              <a:t>…</a:t>
            </a:r>
            <a:r>
              <a:rPr lang="en-GB" dirty="0" smtClean="0"/>
              <a:t>..</a:t>
            </a:r>
            <a:endParaRPr lang="en-GB" dirty="0"/>
          </a:p>
          <a:p>
            <a:pPr marL="0" indent="0">
              <a:buNone/>
            </a:pPr>
            <a:endParaRPr lang="en-US" dirty="0"/>
          </a:p>
        </p:txBody>
      </p:sp>
    </p:spTree>
    <p:extLst>
      <p:ext uri="{BB962C8B-B14F-4D97-AF65-F5344CB8AC3E}">
        <p14:creationId xmlns:p14="http://schemas.microsoft.com/office/powerpoint/2010/main" val="1465139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TAYLOR: SOURCES OF THE SELF 7 </a:t>
            </a:r>
            <a:endParaRPr lang="en-US" b="1" dirty="0"/>
          </a:p>
        </p:txBody>
      </p:sp>
      <p:sp>
        <p:nvSpPr>
          <p:cNvPr id="3" name="Content Placeholder 2"/>
          <p:cNvSpPr>
            <a:spLocks noGrp="1"/>
          </p:cNvSpPr>
          <p:nvPr>
            <p:ph idx="1"/>
          </p:nvPr>
        </p:nvSpPr>
        <p:spPr>
          <a:xfrm>
            <a:off x="838200" y="1364776"/>
            <a:ext cx="10515600" cy="5158854"/>
          </a:xfrm>
        </p:spPr>
        <p:txBody>
          <a:bodyPr>
            <a:normAutofit fontScale="85000" lnSpcReduction="20000"/>
          </a:bodyPr>
          <a:lstStyle/>
          <a:p>
            <a:pPr marL="0" indent="0">
              <a:buNone/>
            </a:pPr>
            <a:r>
              <a:rPr lang="en-US" dirty="0"/>
              <a:t>According to </a:t>
            </a:r>
            <a:r>
              <a:rPr lang="en-US" u="sng" dirty="0"/>
              <a:t>traditional</a:t>
            </a:r>
            <a:r>
              <a:rPr lang="en-US" dirty="0"/>
              <a:t>, </a:t>
            </a:r>
            <a:r>
              <a:rPr lang="en-US" u="sng" dirty="0"/>
              <a:t>Aristotelian</a:t>
            </a:r>
            <a:r>
              <a:rPr lang="en-US" dirty="0"/>
              <a:t> ethics, </a:t>
            </a:r>
            <a:r>
              <a:rPr lang="en-US" dirty="0" smtClean="0"/>
              <a:t>the theme of </a:t>
            </a:r>
            <a:r>
              <a:rPr lang="en-US" u="sng" dirty="0" smtClean="0"/>
              <a:t>human welfare</a:t>
            </a:r>
            <a:r>
              <a:rPr lang="en-US" dirty="0" smtClean="0"/>
              <a:t>  </a:t>
            </a:r>
            <a:r>
              <a:rPr lang="en-US" dirty="0"/>
              <a:t>has merely </a:t>
            </a:r>
            <a:r>
              <a:rPr lang="en-US" dirty="0" smtClean="0"/>
              <a:t>infrastructural importance</a:t>
            </a:r>
            <a:r>
              <a:rPr lang="en-US" dirty="0"/>
              <a:t>. 'Life' was important as the necessary background </a:t>
            </a:r>
            <a:r>
              <a:rPr lang="en-US" dirty="0" smtClean="0"/>
              <a:t>and support </a:t>
            </a:r>
            <a:r>
              <a:rPr lang="en-US" dirty="0"/>
              <a:t>to 'the good life' of </a:t>
            </a:r>
            <a:r>
              <a:rPr lang="en-US" u="sng" dirty="0"/>
              <a:t>contemplation</a:t>
            </a:r>
            <a:r>
              <a:rPr lang="en-US" dirty="0"/>
              <a:t> and one's action as a </a:t>
            </a:r>
            <a:r>
              <a:rPr lang="en-US" u="sng" dirty="0"/>
              <a:t>citizen</a:t>
            </a:r>
            <a:r>
              <a:rPr lang="en-US" dirty="0"/>
              <a:t>. </a:t>
            </a:r>
            <a:r>
              <a:rPr lang="en-US" dirty="0" smtClean="0"/>
              <a:t>With the </a:t>
            </a:r>
            <a:r>
              <a:rPr lang="en-US" u="sng" dirty="0"/>
              <a:t>Reformation</a:t>
            </a:r>
            <a:r>
              <a:rPr lang="en-US" dirty="0"/>
              <a:t>, we find a modern, Christian-inspired sense that </a:t>
            </a:r>
            <a:r>
              <a:rPr lang="en-US" u="sng" dirty="0" smtClean="0"/>
              <a:t>ordinary life</a:t>
            </a:r>
            <a:r>
              <a:rPr lang="en-US" dirty="0" smtClean="0"/>
              <a:t> </a:t>
            </a:r>
            <a:r>
              <a:rPr lang="en-US" dirty="0"/>
              <a:t>was on the contrary the very </a:t>
            </a:r>
            <a:r>
              <a:rPr lang="en-US" dirty="0" err="1"/>
              <a:t>centre</a:t>
            </a:r>
            <a:r>
              <a:rPr lang="en-US" dirty="0"/>
              <a:t> of the </a:t>
            </a:r>
            <a:r>
              <a:rPr lang="en-US" u="sng" dirty="0"/>
              <a:t>good life</a:t>
            </a:r>
            <a:r>
              <a:rPr lang="en-US" dirty="0"/>
              <a:t>. The crucial issue </a:t>
            </a:r>
            <a:r>
              <a:rPr lang="en-US" dirty="0" smtClean="0"/>
              <a:t>was how </a:t>
            </a:r>
            <a:r>
              <a:rPr lang="en-US" dirty="0"/>
              <a:t>it was led, whether worshipfully and in the fear of God or not. But </a:t>
            </a:r>
            <a:r>
              <a:rPr lang="en-US" dirty="0" smtClean="0"/>
              <a:t>the life </a:t>
            </a:r>
            <a:r>
              <a:rPr lang="en-US" dirty="0"/>
              <a:t>of the God-fearing was lived out in </a:t>
            </a:r>
            <a:r>
              <a:rPr lang="en-US" u="sng" dirty="0"/>
              <a:t>marriage</a:t>
            </a:r>
            <a:r>
              <a:rPr lang="en-US" dirty="0"/>
              <a:t> and their calling. </a:t>
            </a:r>
            <a:r>
              <a:rPr lang="en-US" dirty="0" smtClean="0"/>
              <a:t>The previous </a:t>
            </a:r>
            <a:r>
              <a:rPr lang="en-US" dirty="0"/>
              <a:t>'higher' forms of life were dethroned, as it were. And along with </a:t>
            </a:r>
            <a:r>
              <a:rPr lang="en-US" dirty="0" smtClean="0"/>
              <a:t>this went </a:t>
            </a:r>
            <a:r>
              <a:rPr lang="en-US" dirty="0"/>
              <a:t>frequently an attack, covert or overt, on the </a:t>
            </a:r>
            <a:r>
              <a:rPr lang="en-US" u="sng" dirty="0"/>
              <a:t>elites</a:t>
            </a:r>
            <a:r>
              <a:rPr lang="en-US" dirty="0"/>
              <a:t> which had made </a:t>
            </a:r>
            <a:r>
              <a:rPr lang="en-US" dirty="0" smtClean="0"/>
              <a:t>these forms </a:t>
            </a:r>
            <a:r>
              <a:rPr lang="en-US" dirty="0"/>
              <a:t>their province.</a:t>
            </a:r>
            <a:endParaRPr lang="en-GB" dirty="0"/>
          </a:p>
          <a:p>
            <a:pPr marL="0" indent="0">
              <a:buNone/>
            </a:pPr>
            <a:r>
              <a:rPr lang="en-US" dirty="0"/>
              <a:t>	I believe that this </a:t>
            </a:r>
            <a:r>
              <a:rPr lang="en-US" u="sng" dirty="0"/>
              <a:t>affirmation of ordinary life</a:t>
            </a:r>
            <a:r>
              <a:rPr lang="en-US" dirty="0"/>
              <a:t>, although not </a:t>
            </a:r>
            <a:r>
              <a:rPr lang="en-US" dirty="0" smtClean="0"/>
              <a:t>uncontested and </a:t>
            </a:r>
            <a:r>
              <a:rPr lang="en-US" dirty="0"/>
              <a:t>frequently appearing in secularized form, has become one of </a:t>
            </a:r>
            <a:r>
              <a:rPr lang="en-US" u="sng" dirty="0"/>
              <a:t>the </a:t>
            </a:r>
            <a:r>
              <a:rPr lang="en-US" u="sng" dirty="0" smtClean="0"/>
              <a:t>most powerful </a:t>
            </a:r>
            <a:r>
              <a:rPr lang="en-US" u="sng" dirty="0"/>
              <a:t>ideas in modern civilization</a:t>
            </a:r>
            <a:r>
              <a:rPr lang="en-US" dirty="0"/>
              <a:t>. It underlies our contemporary </a:t>
            </a:r>
            <a:r>
              <a:rPr lang="en-US" u="sng" dirty="0"/>
              <a:t>"</a:t>
            </a:r>
            <a:r>
              <a:rPr lang="en-US" u="sng" dirty="0" smtClean="0"/>
              <a:t>bourgeois” politics</a:t>
            </a:r>
            <a:r>
              <a:rPr lang="en-US" dirty="0"/>
              <a:t>, so much concerned with issues of </a:t>
            </a:r>
            <a:r>
              <a:rPr lang="en-US" u="sng" dirty="0"/>
              <a:t>welfare</a:t>
            </a:r>
            <a:r>
              <a:rPr lang="en-US" dirty="0"/>
              <a:t>, and at the </a:t>
            </a:r>
            <a:r>
              <a:rPr lang="en-US" dirty="0" smtClean="0"/>
              <a:t>same time </a:t>
            </a:r>
            <a:r>
              <a:rPr lang="en-US" dirty="0"/>
              <a:t>powers </a:t>
            </a:r>
            <a:r>
              <a:rPr lang="en-US" u="sng" dirty="0"/>
              <a:t>the most influential revolutionary ideology of our century</a:t>
            </a:r>
            <a:r>
              <a:rPr lang="en-US" u="sng" dirty="0" smtClean="0"/>
              <a:t>, Marxism</a:t>
            </a:r>
            <a:r>
              <a:rPr lang="en-US" u="sng" dirty="0"/>
              <a:t>, with its apotheosis of man the producer.</a:t>
            </a:r>
            <a:r>
              <a:rPr lang="en-US" dirty="0"/>
              <a:t> This sense of </a:t>
            </a:r>
            <a:r>
              <a:rPr lang="en-US" dirty="0" smtClean="0"/>
              <a:t>the importance </a:t>
            </a:r>
            <a:r>
              <a:rPr lang="en-US" dirty="0"/>
              <a:t>of the </a:t>
            </a:r>
            <a:r>
              <a:rPr lang="en-US" u="sng" dirty="0"/>
              <a:t>everyday</a:t>
            </a:r>
            <a:r>
              <a:rPr lang="en-US" dirty="0"/>
              <a:t> in human life, along with its corollary about </a:t>
            </a:r>
            <a:r>
              <a:rPr lang="en-US" dirty="0" smtClean="0"/>
              <a:t>the importance </a:t>
            </a:r>
            <a:r>
              <a:rPr lang="en-US" dirty="0"/>
              <a:t>of </a:t>
            </a:r>
            <a:r>
              <a:rPr lang="en-US" u="sng" dirty="0"/>
              <a:t>suffering</a:t>
            </a:r>
            <a:r>
              <a:rPr lang="en-US" dirty="0"/>
              <a:t>, </a:t>
            </a:r>
            <a:r>
              <a:rPr lang="en-US" dirty="0" err="1"/>
              <a:t>colours</a:t>
            </a:r>
            <a:r>
              <a:rPr lang="en-US" dirty="0"/>
              <a:t> our whole understanding of what it is </a:t>
            </a:r>
            <a:r>
              <a:rPr lang="en-US" dirty="0" smtClean="0"/>
              <a:t>truly to </a:t>
            </a:r>
            <a:r>
              <a:rPr lang="en-US" u="sng" dirty="0"/>
              <a:t>respect human life and integrity</a:t>
            </a:r>
            <a:r>
              <a:rPr lang="en-US" dirty="0"/>
              <a:t>. Along with the central place given </a:t>
            </a:r>
            <a:r>
              <a:rPr lang="en-US" dirty="0" smtClean="0"/>
              <a:t>to </a:t>
            </a:r>
            <a:r>
              <a:rPr lang="en-US" u="sng" dirty="0" smtClean="0"/>
              <a:t>autonomy</a:t>
            </a:r>
            <a:r>
              <a:rPr lang="en-US" dirty="0"/>
              <a:t>, it defines a version of </a:t>
            </a:r>
            <a:r>
              <a:rPr lang="en-US" u="sng" dirty="0"/>
              <a:t>this demand which is peculiar to </a:t>
            </a:r>
            <a:r>
              <a:rPr lang="en-US" u="sng" dirty="0" smtClean="0"/>
              <a:t>our civilization</a:t>
            </a:r>
            <a:r>
              <a:rPr lang="en-US" u="sng" dirty="0"/>
              <a:t>, the modern West</a:t>
            </a:r>
            <a:r>
              <a:rPr lang="en-US" dirty="0"/>
              <a:t>.</a:t>
            </a:r>
            <a:endParaRPr lang="en-GB" dirty="0"/>
          </a:p>
          <a:p>
            <a:pPr marL="0" indent="0">
              <a:buNone/>
            </a:pPr>
            <a:endParaRPr lang="en-US" dirty="0"/>
          </a:p>
        </p:txBody>
      </p:sp>
    </p:spTree>
    <p:extLst>
      <p:ext uri="{BB962C8B-B14F-4D97-AF65-F5344CB8AC3E}">
        <p14:creationId xmlns:p14="http://schemas.microsoft.com/office/powerpoint/2010/main" val="3912170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RENE DESCARTES: MEDITATIONS</a:t>
            </a:r>
            <a:endParaRPr lang="en-US" b="1" dirty="0"/>
          </a:p>
        </p:txBody>
      </p:sp>
      <p:sp>
        <p:nvSpPr>
          <p:cNvPr id="3" name="Content Placeholder 2"/>
          <p:cNvSpPr>
            <a:spLocks noGrp="1"/>
          </p:cNvSpPr>
          <p:nvPr>
            <p:ph idx="1"/>
          </p:nvPr>
        </p:nvSpPr>
        <p:spPr>
          <a:xfrm>
            <a:off x="838200" y="1364776"/>
            <a:ext cx="10515600" cy="5158854"/>
          </a:xfrm>
        </p:spPr>
        <p:txBody>
          <a:bodyPr>
            <a:normAutofit/>
          </a:bodyPr>
          <a:lstStyle/>
          <a:p>
            <a:pPr>
              <a:buFont typeface="Arial" charset="0"/>
              <a:buChar char="•"/>
            </a:pPr>
            <a:endParaRPr lang="en-US" dirty="0" smtClean="0"/>
          </a:p>
          <a:p>
            <a:pPr>
              <a:buFont typeface="Arial" charset="0"/>
              <a:buChar char="•"/>
            </a:pPr>
            <a:r>
              <a:rPr lang="en-US" dirty="0" smtClean="0"/>
              <a:t>SCEPTICISM AND SCIENCE</a:t>
            </a:r>
          </a:p>
          <a:p>
            <a:pPr>
              <a:buFont typeface="Arial" charset="0"/>
              <a:buChar char="•"/>
            </a:pPr>
            <a:endParaRPr lang="en-US" dirty="0"/>
          </a:p>
          <a:p>
            <a:pPr>
              <a:buFont typeface="Arial" charset="0"/>
              <a:buChar char="•"/>
            </a:pPr>
            <a:r>
              <a:rPr lang="en-US" dirty="0" smtClean="0"/>
              <a:t>CONSCIOUSNESS AND IMMEDIACY</a:t>
            </a:r>
          </a:p>
          <a:p>
            <a:pPr>
              <a:buFont typeface="Arial" charset="0"/>
              <a:buChar char="•"/>
            </a:pPr>
            <a:endParaRPr lang="en-US" dirty="0"/>
          </a:p>
          <a:p>
            <a:pPr>
              <a:buFont typeface="Arial" charset="0"/>
              <a:buChar char="•"/>
            </a:pPr>
            <a:r>
              <a:rPr lang="en-US" dirty="0" smtClean="0"/>
              <a:t>SUBSTANCE DUALISM</a:t>
            </a:r>
          </a:p>
          <a:p>
            <a:pPr>
              <a:buFont typeface="Arial" charset="0"/>
              <a:buChar char="•"/>
            </a:pPr>
            <a:endParaRPr lang="en-US" dirty="0"/>
          </a:p>
          <a:p>
            <a:pPr>
              <a:buFont typeface="Arial" charset="0"/>
              <a:buChar char="•"/>
            </a:pPr>
            <a:r>
              <a:rPr lang="en-US" dirty="0" smtClean="0"/>
              <a:t>PHENOMENOLOGY</a:t>
            </a:r>
            <a:endParaRPr lang="en-US" dirty="0"/>
          </a:p>
        </p:txBody>
      </p:sp>
    </p:spTree>
    <p:extLst>
      <p:ext uri="{BB962C8B-B14F-4D97-AF65-F5344CB8AC3E}">
        <p14:creationId xmlns:p14="http://schemas.microsoft.com/office/powerpoint/2010/main" val="310671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Autofit/>
          </a:bodyPr>
          <a:lstStyle/>
          <a:p>
            <a:r>
              <a:rPr lang="en-US" sz="2400" b="1" dirty="0" smtClean="0"/>
              <a:t/>
            </a:r>
            <a:br>
              <a:rPr lang="en-US" sz="2400" b="1" dirty="0" smtClean="0"/>
            </a:br>
            <a:r>
              <a:rPr lang="en-US" sz="2400" b="1" dirty="0" smtClean="0"/>
              <a:t>René </a:t>
            </a:r>
            <a:r>
              <a:rPr lang="en-US" sz="2400" b="1" dirty="0"/>
              <a:t>Descartes: Meditation II Of the Nature of the Human Mind; and that it is more easily known than the Body</a:t>
            </a:r>
            <a:r>
              <a:rPr lang="en-US" sz="2400" b="1" dirty="0" smtClean="0"/>
              <a:t>.  1</a:t>
            </a:r>
            <a:r>
              <a:rPr lang="en-GB" sz="2400" b="1" dirty="0"/>
              <a:t/>
            </a:r>
            <a:br>
              <a:rPr lang="en-GB" sz="2400" b="1" dirty="0"/>
            </a:br>
            <a:endParaRPr lang="en-US" sz="2400" b="1" dirty="0"/>
          </a:p>
        </p:txBody>
      </p:sp>
      <p:sp>
        <p:nvSpPr>
          <p:cNvPr id="3" name="Content Placeholder 2"/>
          <p:cNvSpPr>
            <a:spLocks noGrp="1"/>
          </p:cNvSpPr>
          <p:nvPr>
            <p:ph idx="1"/>
          </p:nvPr>
        </p:nvSpPr>
        <p:spPr>
          <a:xfrm>
            <a:off x="838200" y="1364776"/>
            <a:ext cx="10515600" cy="5158854"/>
          </a:xfrm>
        </p:spPr>
        <p:txBody>
          <a:bodyPr>
            <a:normAutofit fontScale="92500" lnSpcReduction="20000"/>
          </a:bodyPr>
          <a:lstStyle/>
          <a:p>
            <a:pPr marL="0" indent="0">
              <a:buNone/>
            </a:pPr>
            <a:r>
              <a:rPr lang="en-US" dirty="0"/>
              <a:t>The Meditation of yesterday filled my mind with so many </a:t>
            </a:r>
            <a:r>
              <a:rPr lang="en-US" dirty="0" smtClean="0"/>
              <a:t>doubts that </a:t>
            </a:r>
            <a:r>
              <a:rPr lang="en-US" dirty="0"/>
              <a:t>it is no longer in my power to forget them. And yet I do not see </a:t>
            </a:r>
            <a:r>
              <a:rPr lang="en-US" dirty="0" smtClean="0"/>
              <a:t>in what </a:t>
            </a:r>
            <a:r>
              <a:rPr lang="en-US" dirty="0"/>
              <a:t>manner I can resolve them; and, just as if I had all of a </a:t>
            </a:r>
            <a:r>
              <a:rPr lang="en-US" dirty="0" smtClean="0"/>
              <a:t>sudden fallen </a:t>
            </a:r>
            <a:r>
              <a:rPr lang="en-US" dirty="0"/>
              <a:t>into very deep water, I am so disconcerted that I can neither </a:t>
            </a:r>
            <a:r>
              <a:rPr lang="en-US" dirty="0" smtClean="0"/>
              <a:t>make certain </a:t>
            </a:r>
            <a:r>
              <a:rPr lang="en-US" dirty="0"/>
              <a:t>of setting my feet on the bottom, nor can I swim and so </a:t>
            </a:r>
            <a:r>
              <a:rPr lang="en-US" dirty="0" smtClean="0"/>
              <a:t>support myself </a:t>
            </a:r>
            <a:r>
              <a:rPr lang="en-US" dirty="0"/>
              <a:t>on the surface. I shall nevertheless make an effort and </a:t>
            </a:r>
            <a:r>
              <a:rPr lang="en-US" dirty="0" smtClean="0"/>
              <a:t>follow anew </a:t>
            </a:r>
            <a:r>
              <a:rPr lang="en-US" dirty="0"/>
              <a:t>the same path as that on which I yesterday entered, i.e. I </a:t>
            </a:r>
            <a:r>
              <a:rPr lang="en-US" dirty="0" smtClean="0"/>
              <a:t>shall proceed </a:t>
            </a:r>
            <a:r>
              <a:rPr lang="en-US" dirty="0"/>
              <a:t>by setting aside all that in which the least doubt could </a:t>
            </a:r>
            <a:r>
              <a:rPr lang="en-US" dirty="0" smtClean="0"/>
              <a:t>be supposed </a:t>
            </a:r>
            <a:r>
              <a:rPr lang="en-US" dirty="0"/>
              <a:t>to exist, just as if I had discovered that it was absolutely false</a:t>
            </a:r>
            <a:r>
              <a:rPr lang="en-US" dirty="0" smtClean="0"/>
              <a:t>; and </a:t>
            </a:r>
            <a:r>
              <a:rPr lang="en-US" dirty="0"/>
              <a:t>I shall ever follow in this road until I have met with </a:t>
            </a:r>
            <a:r>
              <a:rPr lang="en-US" dirty="0" smtClean="0"/>
              <a:t>something which </a:t>
            </a:r>
            <a:r>
              <a:rPr lang="en-US" dirty="0"/>
              <a:t>is </a:t>
            </a:r>
            <a:r>
              <a:rPr lang="en-US" u="sng" dirty="0"/>
              <a:t>certain</a:t>
            </a:r>
            <a:r>
              <a:rPr lang="en-US" dirty="0"/>
              <a:t>, or at least, if I can do nothing else, until I have </a:t>
            </a:r>
            <a:r>
              <a:rPr lang="en-US" dirty="0" smtClean="0"/>
              <a:t>learned for </a:t>
            </a:r>
            <a:r>
              <a:rPr lang="en-US" dirty="0"/>
              <a:t>certain that there is </a:t>
            </a:r>
            <a:r>
              <a:rPr lang="en-US" u="sng" dirty="0"/>
              <a:t>nothing</a:t>
            </a:r>
            <a:r>
              <a:rPr lang="en-US" dirty="0"/>
              <a:t> in the world that is </a:t>
            </a:r>
            <a:r>
              <a:rPr lang="en-US" u="sng" dirty="0"/>
              <a:t>certain</a:t>
            </a:r>
            <a:r>
              <a:rPr lang="en-US" dirty="0"/>
              <a:t>. Archimedes</a:t>
            </a:r>
            <a:r>
              <a:rPr lang="en-US" dirty="0" smtClean="0"/>
              <a:t>, in </a:t>
            </a:r>
            <a:r>
              <a:rPr lang="en-US" dirty="0"/>
              <a:t>order that he might draw the terrestrial globe out of its place, </a:t>
            </a:r>
            <a:r>
              <a:rPr lang="en-US" dirty="0" smtClean="0"/>
              <a:t>and transport </a:t>
            </a:r>
            <a:r>
              <a:rPr lang="en-US" dirty="0"/>
              <a:t>it elsewhere, demanded only that one point should be </a:t>
            </a:r>
            <a:r>
              <a:rPr lang="en-US" dirty="0" smtClean="0"/>
              <a:t>fixed and </a:t>
            </a:r>
            <a:r>
              <a:rPr lang="en-US" dirty="0"/>
              <a:t>immoveable; in the same way I shall have the right to conceive </a:t>
            </a:r>
            <a:r>
              <a:rPr lang="en-US" dirty="0" smtClean="0"/>
              <a:t>high hopes </a:t>
            </a:r>
            <a:r>
              <a:rPr lang="en-US" dirty="0"/>
              <a:t>if I am happy enough to discover one thing only which is </a:t>
            </a:r>
            <a:r>
              <a:rPr lang="en-US" dirty="0" smtClean="0"/>
              <a:t>certain and </a:t>
            </a:r>
            <a:r>
              <a:rPr lang="en-US" dirty="0"/>
              <a:t>indubitable</a:t>
            </a:r>
            <a:r>
              <a:rPr lang="en-US" dirty="0" smtClean="0"/>
              <a:t>. I </a:t>
            </a:r>
            <a:r>
              <a:rPr lang="en-US" dirty="0"/>
              <a:t>suppose, then, that all the things that I see are false; I persuade myself that nothing has ever existed of all that my fallacious memory represents to me.</a:t>
            </a:r>
            <a:endParaRPr lang="en-GB" dirty="0"/>
          </a:p>
          <a:p>
            <a:pPr marL="0" indent="0">
              <a:buNone/>
            </a:pPr>
            <a:endParaRPr lang="en-GB" dirty="0"/>
          </a:p>
          <a:p>
            <a:pPr marL="0" indent="0">
              <a:buNone/>
            </a:pPr>
            <a:endParaRPr lang="en-US" dirty="0"/>
          </a:p>
        </p:txBody>
      </p:sp>
    </p:spTree>
    <p:extLst>
      <p:ext uri="{BB962C8B-B14F-4D97-AF65-F5344CB8AC3E}">
        <p14:creationId xmlns:p14="http://schemas.microsoft.com/office/powerpoint/2010/main" val="664200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Autofit/>
          </a:bodyPr>
          <a:lstStyle/>
          <a:p>
            <a:r>
              <a:rPr lang="en-US" sz="2400" b="1" dirty="0" smtClean="0"/>
              <a:t/>
            </a:r>
            <a:br>
              <a:rPr lang="en-US" sz="2400" b="1" dirty="0" smtClean="0"/>
            </a:br>
            <a:r>
              <a:rPr lang="en-US" sz="2400" b="1" dirty="0" smtClean="0"/>
              <a:t>René </a:t>
            </a:r>
            <a:r>
              <a:rPr lang="en-US" sz="2400" b="1" dirty="0"/>
              <a:t>Descartes: Meditation II Of the Nature of the Human Mind; and that it is more easily known than the Body</a:t>
            </a:r>
            <a:r>
              <a:rPr lang="en-US" sz="2400" b="1" dirty="0" smtClean="0"/>
              <a:t>.  2</a:t>
            </a:r>
            <a:r>
              <a:rPr lang="en-GB" sz="2400" b="1" dirty="0"/>
              <a:t/>
            </a:r>
            <a:br>
              <a:rPr lang="en-GB" sz="2400" b="1" dirty="0"/>
            </a:br>
            <a:endParaRPr lang="en-US" sz="2400" b="1" dirty="0"/>
          </a:p>
        </p:txBody>
      </p:sp>
      <p:sp>
        <p:nvSpPr>
          <p:cNvPr id="3" name="Content Placeholder 2"/>
          <p:cNvSpPr>
            <a:spLocks noGrp="1"/>
          </p:cNvSpPr>
          <p:nvPr>
            <p:ph idx="1"/>
          </p:nvPr>
        </p:nvSpPr>
        <p:spPr>
          <a:xfrm>
            <a:off x="838200" y="1364776"/>
            <a:ext cx="10515600" cy="5158854"/>
          </a:xfrm>
        </p:spPr>
        <p:txBody>
          <a:bodyPr>
            <a:normAutofit fontScale="85000" lnSpcReduction="10000"/>
          </a:bodyPr>
          <a:lstStyle/>
          <a:p>
            <a:pPr marL="0" indent="0">
              <a:buNone/>
            </a:pPr>
            <a:r>
              <a:rPr lang="en-US" dirty="0" smtClean="0"/>
              <a:t>I </a:t>
            </a:r>
            <a:r>
              <a:rPr lang="en-US" dirty="0"/>
              <a:t>consider that I possess no senses; I imagine </a:t>
            </a:r>
            <a:r>
              <a:rPr lang="en-US" dirty="0" smtClean="0"/>
              <a:t>that body</a:t>
            </a:r>
            <a:r>
              <a:rPr lang="en-US" dirty="0"/>
              <a:t>, figure, extension, movement and place are but the fictions of </a:t>
            </a:r>
            <a:r>
              <a:rPr lang="en-US" dirty="0" smtClean="0"/>
              <a:t>my mind</a:t>
            </a:r>
            <a:r>
              <a:rPr lang="en-US" dirty="0"/>
              <a:t>. What, then, can be esteemed as true? Perhaps nothing at all</a:t>
            </a:r>
            <a:r>
              <a:rPr lang="en-US" dirty="0" smtClean="0"/>
              <a:t>, unless </a:t>
            </a:r>
            <a:r>
              <a:rPr lang="en-US" dirty="0"/>
              <a:t>that there is nothing in the world that is certain</a:t>
            </a:r>
            <a:r>
              <a:rPr lang="en-US" dirty="0" smtClean="0"/>
              <a:t>. But </a:t>
            </a:r>
            <a:r>
              <a:rPr lang="en-US" dirty="0"/>
              <a:t>how can I know there is not something different from </a:t>
            </a:r>
            <a:r>
              <a:rPr lang="en-US" dirty="0" smtClean="0"/>
              <a:t>those things </a:t>
            </a:r>
            <a:r>
              <a:rPr lang="en-US" dirty="0"/>
              <a:t>that I have just considered, of which one cannot have </a:t>
            </a:r>
            <a:r>
              <a:rPr lang="en-US" dirty="0" smtClean="0"/>
              <a:t>the slightest </a:t>
            </a:r>
            <a:r>
              <a:rPr lang="en-US" dirty="0"/>
              <a:t>doubt? Is there not some God, or some other being </a:t>
            </a:r>
            <a:r>
              <a:rPr lang="en-US" dirty="0" smtClean="0"/>
              <a:t>by whatever </a:t>
            </a:r>
            <a:r>
              <a:rPr lang="en-US" dirty="0"/>
              <a:t>name we call it, who puts these reflections into my mind</a:t>
            </a:r>
            <a:r>
              <a:rPr lang="en-US" dirty="0" smtClean="0"/>
              <a:t>? That </a:t>
            </a:r>
            <a:r>
              <a:rPr lang="en-US" dirty="0"/>
              <a:t>is not necessary, for is it not possible that I am capable </a:t>
            </a:r>
            <a:r>
              <a:rPr lang="en-US" dirty="0" smtClean="0"/>
              <a:t>of producing </a:t>
            </a:r>
            <a:r>
              <a:rPr lang="en-US" dirty="0"/>
              <a:t>them myself? I myself, am I not at least something? But </a:t>
            </a:r>
            <a:r>
              <a:rPr lang="en-US" dirty="0" smtClean="0"/>
              <a:t>I have </a:t>
            </a:r>
            <a:r>
              <a:rPr lang="en-US" dirty="0"/>
              <a:t>already denied that I had senses and body. </a:t>
            </a:r>
            <a:r>
              <a:rPr lang="en-US" dirty="0" smtClean="0"/>
              <a:t>Am </a:t>
            </a:r>
            <a:r>
              <a:rPr lang="en-US" dirty="0"/>
              <a:t>I so dependent on body and senses that I </a:t>
            </a:r>
            <a:r>
              <a:rPr lang="en-US" dirty="0" smtClean="0"/>
              <a:t>cannot exist </a:t>
            </a:r>
            <a:r>
              <a:rPr lang="en-US" dirty="0"/>
              <a:t>without these? But I was persuaded that there was nothing in </a:t>
            </a:r>
            <a:r>
              <a:rPr lang="en-US" dirty="0" smtClean="0"/>
              <a:t>all the </a:t>
            </a:r>
            <a:r>
              <a:rPr lang="en-US" dirty="0"/>
              <a:t>world, that there was no heaven, no earth, that there were no minds</a:t>
            </a:r>
            <a:r>
              <a:rPr lang="en-US" dirty="0" smtClean="0"/>
              <a:t>, nor </a:t>
            </a:r>
            <a:r>
              <a:rPr lang="en-US" dirty="0"/>
              <a:t>any bodies: was I not then likewise persuaded that I did not exist</a:t>
            </a:r>
            <a:r>
              <a:rPr lang="en-US" dirty="0" smtClean="0"/>
              <a:t>? Not </a:t>
            </a:r>
            <a:r>
              <a:rPr lang="en-US" dirty="0"/>
              <a:t>at all; of a surety I myself did exist since I persuaded myself </a:t>
            </a:r>
            <a:r>
              <a:rPr lang="en-US" dirty="0" smtClean="0"/>
              <a:t>of something </a:t>
            </a:r>
            <a:r>
              <a:rPr lang="en-US" dirty="0"/>
              <a:t>[or merely because I thought of something]. But there </a:t>
            </a:r>
            <a:r>
              <a:rPr lang="en-US" dirty="0" smtClean="0"/>
              <a:t>is some </a:t>
            </a:r>
            <a:r>
              <a:rPr lang="en-US" dirty="0"/>
              <a:t>deceiver or other, very powerful and very cunning, who </a:t>
            </a:r>
            <a:r>
              <a:rPr lang="en-US" dirty="0" smtClean="0"/>
              <a:t>ever employs </a:t>
            </a:r>
            <a:r>
              <a:rPr lang="en-US" dirty="0"/>
              <a:t>his ingenuity in deceiving me. Then without doubt I exist </a:t>
            </a:r>
            <a:r>
              <a:rPr lang="en-US" dirty="0" smtClean="0"/>
              <a:t>also if </a:t>
            </a:r>
            <a:r>
              <a:rPr lang="en-US" dirty="0"/>
              <a:t>he deceives me, and let him deceive me as much as he will, he </a:t>
            </a:r>
            <a:r>
              <a:rPr lang="en-US" dirty="0" smtClean="0"/>
              <a:t>can never </a:t>
            </a:r>
            <a:r>
              <a:rPr lang="en-US" dirty="0"/>
              <a:t>cause me to be nothing so long as I think that I am something. </a:t>
            </a:r>
            <a:endParaRPr lang="en-GB" dirty="0"/>
          </a:p>
          <a:p>
            <a:pPr marL="0" indent="0">
              <a:buNone/>
            </a:pPr>
            <a:endParaRPr lang="en-US" dirty="0"/>
          </a:p>
        </p:txBody>
      </p:sp>
    </p:spTree>
    <p:extLst>
      <p:ext uri="{BB962C8B-B14F-4D97-AF65-F5344CB8AC3E}">
        <p14:creationId xmlns:p14="http://schemas.microsoft.com/office/powerpoint/2010/main" val="1607847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Autofit/>
          </a:bodyPr>
          <a:lstStyle/>
          <a:p>
            <a:r>
              <a:rPr lang="en-US" sz="2400" b="1" dirty="0" smtClean="0"/>
              <a:t/>
            </a:r>
            <a:br>
              <a:rPr lang="en-US" sz="2400" b="1" dirty="0" smtClean="0"/>
            </a:br>
            <a:r>
              <a:rPr lang="en-US" sz="2400" b="1" dirty="0" smtClean="0"/>
              <a:t>René </a:t>
            </a:r>
            <a:r>
              <a:rPr lang="en-US" sz="2400" b="1" dirty="0"/>
              <a:t>Descartes: Meditation II Of the Nature of the Human Mind; and that it is more easily known than the Body</a:t>
            </a:r>
            <a:r>
              <a:rPr lang="en-US" sz="2400" b="1" dirty="0" smtClean="0"/>
              <a:t>.  3</a:t>
            </a:r>
            <a:r>
              <a:rPr lang="en-GB" sz="2400" b="1" dirty="0"/>
              <a:t/>
            </a:r>
            <a:br>
              <a:rPr lang="en-GB" sz="2400" b="1" dirty="0"/>
            </a:br>
            <a:endParaRPr lang="en-US" sz="2400" b="1" dirty="0"/>
          </a:p>
        </p:txBody>
      </p:sp>
      <p:sp>
        <p:nvSpPr>
          <p:cNvPr id="3" name="Content Placeholder 2"/>
          <p:cNvSpPr>
            <a:spLocks noGrp="1"/>
          </p:cNvSpPr>
          <p:nvPr>
            <p:ph idx="1"/>
          </p:nvPr>
        </p:nvSpPr>
        <p:spPr>
          <a:xfrm>
            <a:off x="838200" y="1364776"/>
            <a:ext cx="10515600" cy="5158854"/>
          </a:xfrm>
        </p:spPr>
        <p:txBody>
          <a:bodyPr>
            <a:normAutofit lnSpcReduction="10000"/>
          </a:bodyPr>
          <a:lstStyle/>
          <a:p>
            <a:pPr marL="0" indent="0">
              <a:buNone/>
            </a:pPr>
            <a:r>
              <a:rPr lang="en-US" dirty="0" smtClean="0"/>
              <a:t>So </a:t>
            </a:r>
            <a:r>
              <a:rPr lang="en-US" dirty="0"/>
              <a:t>that after having reflected well and carefully examined all things, we must come to the definite conclusion that this proposition: </a:t>
            </a:r>
            <a:r>
              <a:rPr lang="en-US" u="sng" dirty="0"/>
              <a:t>I am, I exist, is necessarily true each time that I pronounce it, or that I mentally conceive </a:t>
            </a:r>
            <a:r>
              <a:rPr lang="en-US" u="sng" dirty="0" smtClean="0"/>
              <a:t>it</a:t>
            </a:r>
            <a:r>
              <a:rPr lang="mr-IN" u="sng" dirty="0" smtClean="0"/>
              <a:t>…</a:t>
            </a:r>
            <a:r>
              <a:rPr lang="en-GB" u="sng" dirty="0" smtClean="0"/>
              <a:t>..</a:t>
            </a:r>
            <a:endParaRPr lang="en-US" u="sng" dirty="0" smtClean="0"/>
          </a:p>
          <a:p>
            <a:pPr marL="0" indent="0">
              <a:buNone/>
            </a:pPr>
            <a:r>
              <a:rPr lang="en-US" dirty="0" smtClean="0"/>
              <a:t>	But </a:t>
            </a:r>
            <a:r>
              <a:rPr lang="en-US" dirty="0"/>
              <a:t>I do not yet know clearly enough what I am, I who am </a:t>
            </a:r>
            <a:r>
              <a:rPr lang="en-US" dirty="0" smtClean="0"/>
              <a:t>certain that </a:t>
            </a:r>
            <a:r>
              <a:rPr lang="en-US" dirty="0"/>
              <a:t>I am; and hence I must be careful to see that I do not </a:t>
            </a:r>
            <a:r>
              <a:rPr lang="en-US" dirty="0" smtClean="0"/>
              <a:t>imprudently take </a:t>
            </a:r>
            <a:r>
              <a:rPr lang="en-US" dirty="0"/>
              <a:t>some other object in place of myself, and thus that I do not </a:t>
            </a:r>
            <a:r>
              <a:rPr lang="en-US" dirty="0" smtClean="0"/>
              <a:t>go astray </a:t>
            </a:r>
            <a:r>
              <a:rPr lang="en-US" dirty="0"/>
              <a:t>in respect of this knowledge that I hold to be the most certain </a:t>
            </a:r>
            <a:r>
              <a:rPr lang="en-US" dirty="0" smtClean="0"/>
              <a:t>and most </a:t>
            </a:r>
            <a:r>
              <a:rPr lang="en-US" dirty="0"/>
              <a:t>evident of all that I have formerly learned. That is why I </a:t>
            </a:r>
            <a:r>
              <a:rPr lang="en-US" dirty="0" smtClean="0"/>
              <a:t>shall now </a:t>
            </a:r>
            <a:r>
              <a:rPr lang="en-US" dirty="0"/>
              <a:t>consider anew what I believed myself to be before I </a:t>
            </a:r>
            <a:r>
              <a:rPr lang="en-US" dirty="0" smtClean="0"/>
              <a:t>embarked upon </a:t>
            </a:r>
            <a:r>
              <a:rPr lang="en-US" dirty="0"/>
              <a:t>these last reflections; and of my former opinions I shall </a:t>
            </a:r>
            <a:r>
              <a:rPr lang="en-US" dirty="0" smtClean="0"/>
              <a:t>withdraw all </a:t>
            </a:r>
            <a:r>
              <a:rPr lang="en-US" dirty="0"/>
              <a:t>that might even in a small degree be invalidated by the </a:t>
            </a:r>
            <a:r>
              <a:rPr lang="en-US" dirty="0" smtClean="0"/>
              <a:t>reasons which </a:t>
            </a:r>
            <a:r>
              <a:rPr lang="en-US" dirty="0"/>
              <a:t>I have just brought forward, in order that there may be nothing </a:t>
            </a:r>
            <a:r>
              <a:rPr lang="en-US" dirty="0" smtClean="0"/>
              <a:t>at all </a:t>
            </a:r>
            <a:r>
              <a:rPr lang="en-US" dirty="0"/>
              <a:t>left beyond what is absolutely certain and indubitable.</a:t>
            </a:r>
            <a:endParaRPr lang="en-GB" dirty="0"/>
          </a:p>
          <a:p>
            <a:pPr marL="0" indent="0">
              <a:buNone/>
            </a:pPr>
            <a:endParaRPr lang="en-GB" dirty="0"/>
          </a:p>
          <a:p>
            <a:pPr marL="0" indent="0">
              <a:buNone/>
            </a:pPr>
            <a:endParaRPr lang="en-US" dirty="0"/>
          </a:p>
        </p:txBody>
      </p:sp>
    </p:spTree>
    <p:extLst>
      <p:ext uri="{BB962C8B-B14F-4D97-AF65-F5344CB8AC3E}">
        <p14:creationId xmlns:p14="http://schemas.microsoft.com/office/powerpoint/2010/main" val="1254497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dirty="0" smtClean="0"/>
              <a:t>SESSION THREE PLAN</a:t>
            </a:r>
            <a:endParaRPr lang="en-US" dirty="0"/>
          </a:p>
        </p:txBody>
      </p:sp>
      <p:sp>
        <p:nvSpPr>
          <p:cNvPr id="3" name="Content Placeholder 2"/>
          <p:cNvSpPr>
            <a:spLocks noGrp="1"/>
          </p:cNvSpPr>
          <p:nvPr>
            <p:ph idx="1"/>
          </p:nvPr>
        </p:nvSpPr>
        <p:spPr>
          <a:xfrm>
            <a:off x="838200" y="1364776"/>
            <a:ext cx="10515600" cy="5158854"/>
          </a:xfrm>
        </p:spPr>
        <p:txBody>
          <a:bodyPr>
            <a:normAutofit/>
          </a:bodyPr>
          <a:lstStyle/>
          <a:p>
            <a:r>
              <a:rPr lang="en-GB" dirty="0" smtClean="0"/>
              <a:t>Quick Revision (Metaphysics)</a:t>
            </a:r>
          </a:p>
          <a:p>
            <a:r>
              <a:rPr lang="en-GB" dirty="0" smtClean="0"/>
              <a:t>Master Eckhart (the Radically Other) (Sermon Five)</a:t>
            </a:r>
          </a:p>
          <a:p>
            <a:r>
              <a:rPr lang="en-GB" dirty="0" smtClean="0"/>
              <a:t>Charles Taylor: Sources of the Self, pp. 8-14</a:t>
            </a:r>
          </a:p>
          <a:p>
            <a:r>
              <a:rPr lang="en-GB" dirty="0" smtClean="0"/>
              <a:t>Break 1</a:t>
            </a:r>
          </a:p>
          <a:p>
            <a:r>
              <a:rPr lang="en-GB" dirty="0" smtClean="0"/>
              <a:t>Prepare notes on responses to what you are beginning to see as the ‘Western Mind’?</a:t>
            </a:r>
          </a:p>
          <a:p>
            <a:r>
              <a:rPr lang="en-GB" dirty="0" smtClean="0"/>
              <a:t>Discussion</a:t>
            </a:r>
          </a:p>
          <a:p>
            <a:r>
              <a:rPr lang="en-GB" dirty="0" smtClean="0"/>
              <a:t>Descartes (Meditation II)</a:t>
            </a:r>
          </a:p>
          <a:p>
            <a:r>
              <a:rPr lang="en-GB" dirty="0" smtClean="0"/>
              <a:t>Break 2</a:t>
            </a:r>
          </a:p>
          <a:p>
            <a:r>
              <a:rPr lang="en-GB" dirty="0" smtClean="0"/>
              <a:t>Kant ’What is Enlightenment?’</a:t>
            </a:r>
          </a:p>
          <a:p>
            <a:endParaRPr lang="en-GB" dirty="0" smtClean="0"/>
          </a:p>
        </p:txBody>
      </p:sp>
    </p:spTree>
    <p:extLst>
      <p:ext uri="{BB962C8B-B14F-4D97-AF65-F5344CB8AC3E}">
        <p14:creationId xmlns:p14="http://schemas.microsoft.com/office/powerpoint/2010/main" val="1946509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Autofit/>
          </a:bodyPr>
          <a:lstStyle/>
          <a:p>
            <a:r>
              <a:rPr lang="en-US" sz="2400" b="1" dirty="0" smtClean="0"/>
              <a:t/>
            </a:r>
            <a:br>
              <a:rPr lang="en-US" sz="2400" b="1" dirty="0" smtClean="0"/>
            </a:br>
            <a:r>
              <a:rPr lang="en-US" sz="2400" b="1" dirty="0" smtClean="0"/>
              <a:t>René </a:t>
            </a:r>
            <a:r>
              <a:rPr lang="en-US" sz="2400" b="1" dirty="0"/>
              <a:t>Descartes: Meditation II Of the Nature of the Human Mind; and that it is more easily known than the Body</a:t>
            </a:r>
            <a:r>
              <a:rPr lang="en-US" sz="2400" b="1" dirty="0" smtClean="0"/>
              <a:t>.  4</a:t>
            </a:r>
            <a:r>
              <a:rPr lang="en-GB" sz="2400" b="1" dirty="0"/>
              <a:t/>
            </a:r>
            <a:br>
              <a:rPr lang="en-GB" sz="2400" b="1" dirty="0"/>
            </a:br>
            <a:endParaRPr lang="en-US" sz="2400" b="1" dirty="0"/>
          </a:p>
        </p:txBody>
      </p:sp>
      <p:sp>
        <p:nvSpPr>
          <p:cNvPr id="3" name="Content Placeholder 2"/>
          <p:cNvSpPr>
            <a:spLocks noGrp="1"/>
          </p:cNvSpPr>
          <p:nvPr>
            <p:ph idx="1"/>
          </p:nvPr>
        </p:nvSpPr>
        <p:spPr>
          <a:xfrm>
            <a:off x="838200" y="1364776"/>
            <a:ext cx="10515600" cy="5158854"/>
          </a:xfrm>
        </p:spPr>
        <p:txBody>
          <a:bodyPr>
            <a:normAutofit fontScale="92500"/>
          </a:bodyPr>
          <a:lstStyle/>
          <a:p>
            <a:pPr marL="0" indent="0">
              <a:buNone/>
            </a:pPr>
            <a:r>
              <a:rPr lang="en-US" dirty="0"/>
              <a:t>But what then am I? </a:t>
            </a:r>
            <a:r>
              <a:rPr lang="en-US" u="sng" dirty="0"/>
              <a:t>A thing which thinks</a:t>
            </a:r>
            <a:r>
              <a:rPr lang="en-US" dirty="0"/>
              <a:t>. What is a thing </a:t>
            </a:r>
            <a:r>
              <a:rPr lang="en-US" dirty="0" smtClean="0"/>
              <a:t>which thinks</a:t>
            </a:r>
            <a:r>
              <a:rPr lang="en-US" dirty="0"/>
              <a:t>? It is a thing which </a:t>
            </a:r>
            <a:r>
              <a:rPr lang="en-US" u="sng" dirty="0"/>
              <a:t>doubts, understands, [conceives], affirms</a:t>
            </a:r>
            <a:r>
              <a:rPr lang="en-US" u="sng" dirty="0" smtClean="0"/>
              <a:t>, denies</a:t>
            </a:r>
            <a:r>
              <a:rPr lang="en-US" u="sng" dirty="0"/>
              <a:t>, wills, refuses, which also imagines and feels</a:t>
            </a:r>
            <a:r>
              <a:rPr lang="en-US" dirty="0" smtClean="0"/>
              <a:t>. Certainly </a:t>
            </a:r>
            <a:r>
              <a:rPr lang="en-US" dirty="0"/>
              <a:t>it is no small matter if all these things pertain to </a:t>
            </a:r>
            <a:r>
              <a:rPr lang="en-US" dirty="0" smtClean="0"/>
              <a:t>my nature</a:t>
            </a:r>
            <a:r>
              <a:rPr lang="en-US" dirty="0"/>
              <a:t>. But why should they not so pertain? Am I not that being </a:t>
            </a:r>
            <a:r>
              <a:rPr lang="en-US" dirty="0" smtClean="0"/>
              <a:t>who now </a:t>
            </a:r>
            <a:r>
              <a:rPr lang="en-US" dirty="0"/>
              <a:t>doubts nearly everything, who nevertheless understands </a:t>
            </a:r>
            <a:r>
              <a:rPr lang="en-US" dirty="0" smtClean="0"/>
              <a:t>certain things</a:t>
            </a:r>
            <a:r>
              <a:rPr lang="en-US" dirty="0"/>
              <a:t>, who affirms that one only is true, who denies all the others, </a:t>
            </a:r>
            <a:r>
              <a:rPr lang="en-US" dirty="0" smtClean="0"/>
              <a:t>who desires </a:t>
            </a:r>
            <a:r>
              <a:rPr lang="en-US" dirty="0"/>
              <a:t>to know more, is averse from being deceived, who </a:t>
            </a:r>
            <a:r>
              <a:rPr lang="en-US" dirty="0" smtClean="0"/>
              <a:t>imagines many </a:t>
            </a:r>
            <a:r>
              <a:rPr lang="en-US" dirty="0"/>
              <a:t>things, sometimes indeed despite his will, and who </a:t>
            </a:r>
            <a:r>
              <a:rPr lang="en-US" dirty="0" smtClean="0"/>
              <a:t>perceives many </a:t>
            </a:r>
            <a:r>
              <a:rPr lang="en-US" dirty="0"/>
              <a:t>likewise, as by the intervention of the bodily organs? Is </a:t>
            </a:r>
            <a:r>
              <a:rPr lang="en-US" dirty="0" smtClean="0"/>
              <a:t>there nothing </a:t>
            </a:r>
            <a:r>
              <a:rPr lang="en-US" dirty="0"/>
              <a:t>in all this which is as true as it is certain that I exist, </a:t>
            </a:r>
            <a:r>
              <a:rPr lang="en-US" dirty="0" smtClean="0"/>
              <a:t>even</a:t>
            </a:r>
            <a:r>
              <a:rPr lang="en-GB" dirty="0" smtClean="0"/>
              <a:t> </a:t>
            </a:r>
            <a:r>
              <a:rPr lang="en-US" dirty="0" smtClean="0"/>
              <a:t>though </a:t>
            </a:r>
            <a:r>
              <a:rPr lang="en-US" dirty="0"/>
              <a:t>I should always sleep and though he who has given me </a:t>
            </a:r>
            <a:r>
              <a:rPr lang="en-US" dirty="0" smtClean="0"/>
              <a:t>being employed </a:t>
            </a:r>
            <a:r>
              <a:rPr lang="en-US" dirty="0"/>
              <a:t>all his ingenuity in deceiving me? Is there likewise any </a:t>
            </a:r>
            <a:r>
              <a:rPr lang="en-US" dirty="0" smtClean="0"/>
              <a:t>one of </a:t>
            </a:r>
            <a:r>
              <a:rPr lang="en-US" dirty="0"/>
              <a:t>these attributes which can be distinguished from my thought, </a:t>
            </a:r>
            <a:r>
              <a:rPr lang="en-US" dirty="0" smtClean="0"/>
              <a:t>or which </a:t>
            </a:r>
            <a:r>
              <a:rPr lang="en-US" dirty="0"/>
              <a:t>might be said to be separated from myself? </a:t>
            </a:r>
            <a:endParaRPr lang="en-GB" dirty="0"/>
          </a:p>
          <a:p>
            <a:pPr marL="0" indent="0">
              <a:buNone/>
            </a:pPr>
            <a:endParaRPr lang="en-US" dirty="0"/>
          </a:p>
        </p:txBody>
      </p:sp>
    </p:spTree>
    <p:extLst>
      <p:ext uri="{BB962C8B-B14F-4D97-AF65-F5344CB8AC3E}">
        <p14:creationId xmlns:p14="http://schemas.microsoft.com/office/powerpoint/2010/main" val="585048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Autofit/>
          </a:bodyPr>
          <a:lstStyle/>
          <a:p>
            <a:r>
              <a:rPr lang="en-US" sz="2400" b="1" dirty="0" smtClean="0"/>
              <a:t/>
            </a:r>
            <a:br>
              <a:rPr lang="en-US" sz="2400" b="1" dirty="0" smtClean="0"/>
            </a:br>
            <a:r>
              <a:rPr lang="en-US" sz="2400" b="1" dirty="0" smtClean="0"/>
              <a:t>René </a:t>
            </a:r>
            <a:r>
              <a:rPr lang="en-US" sz="2400" b="1" dirty="0"/>
              <a:t>Descartes: Meditation II Of the Nature of the Human Mind; and that it is more easily known than the Body</a:t>
            </a:r>
            <a:r>
              <a:rPr lang="en-US" sz="2400" b="1" dirty="0" smtClean="0"/>
              <a:t>.  5</a:t>
            </a:r>
            <a:r>
              <a:rPr lang="en-GB" sz="2400" b="1" dirty="0"/>
              <a:t/>
            </a:r>
            <a:br>
              <a:rPr lang="en-GB" sz="2400" b="1" dirty="0"/>
            </a:br>
            <a:endParaRPr lang="en-US" sz="2400" b="1" dirty="0"/>
          </a:p>
        </p:txBody>
      </p:sp>
      <p:sp>
        <p:nvSpPr>
          <p:cNvPr id="3" name="Content Placeholder 2"/>
          <p:cNvSpPr>
            <a:spLocks noGrp="1"/>
          </p:cNvSpPr>
          <p:nvPr>
            <p:ph idx="1"/>
          </p:nvPr>
        </p:nvSpPr>
        <p:spPr>
          <a:xfrm>
            <a:off x="838200" y="1364776"/>
            <a:ext cx="10515600" cy="5158854"/>
          </a:xfrm>
        </p:spPr>
        <p:txBody>
          <a:bodyPr>
            <a:normAutofit/>
          </a:bodyPr>
          <a:lstStyle/>
          <a:p>
            <a:pPr marL="0" indent="0">
              <a:buNone/>
            </a:pPr>
            <a:r>
              <a:rPr lang="en-US" dirty="0"/>
              <a:t>For it is so evident of itself that it is </a:t>
            </a:r>
            <a:r>
              <a:rPr lang="en-US" u="sng" dirty="0"/>
              <a:t>I who doubts, who understands, and who desires,</a:t>
            </a:r>
            <a:r>
              <a:rPr lang="en-US" dirty="0"/>
              <a:t> that there is no reason here to add anything to explain it. And I have certainly the power of imagining likewise; for although it may happen that none of the things which I imagine are true, nevertheless this power of imagining does not cease to be really in use, and it forms part of my thought. Finally, I am the same who feels, that is to say, who perceives certain things, as by the organs of sense, since in truth I see light, I hear noise, I feel heat. But it will be said that these phenomena are false and that I am dreaming. Let it be so; still it is at least quite certain that it seems to me that I see light, that I hear noise and that I feel heat. That cannot be false; properly speaking it is what is in me called </a:t>
            </a:r>
            <a:r>
              <a:rPr lang="en-US" dirty="0" smtClean="0"/>
              <a:t>feeling</a:t>
            </a:r>
            <a:r>
              <a:rPr lang="mr-IN" dirty="0" smtClean="0"/>
              <a:t>…</a:t>
            </a:r>
            <a:r>
              <a:rPr lang="en-GB" dirty="0" smtClean="0"/>
              <a:t>..</a:t>
            </a:r>
            <a:endParaRPr lang="en-US" dirty="0"/>
          </a:p>
        </p:txBody>
      </p:sp>
    </p:spTree>
    <p:extLst>
      <p:ext uri="{BB962C8B-B14F-4D97-AF65-F5344CB8AC3E}">
        <p14:creationId xmlns:p14="http://schemas.microsoft.com/office/powerpoint/2010/main" val="1247450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Thomas Aquinas: the Act of Existence</a:t>
            </a:r>
            <a:endParaRPr lang="en-US" dirty="0"/>
          </a:p>
        </p:txBody>
      </p:sp>
      <p:sp>
        <p:nvSpPr>
          <p:cNvPr id="3" name="Content Placeholder 2"/>
          <p:cNvSpPr>
            <a:spLocks noGrp="1"/>
          </p:cNvSpPr>
          <p:nvPr>
            <p:ph idx="1"/>
          </p:nvPr>
        </p:nvSpPr>
        <p:spPr>
          <a:xfrm>
            <a:off x="838200" y="1364776"/>
            <a:ext cx="10515600" cy="5158854"/>
          </a:xfrm>
        </p:spPr>
        <p:txBody>
          <a:bodyPr>
            <a:normAutofit/>
          </a:bodyPr>
          <a:lstStyle/>
          <a:p>
            <a:r>
              <a:rPr lang="en-GB" dirty="0" smtClean="0"/>
              <a:t>‘Note the difference between </a:t>
            </a:r>
            <a:r>
              <a:rPr lang="en-GB" i="1" dirty="0" err="1" smtClean="0"/>
              <a:t>esse</a:t>
            </a:r>
            <a:r>
              <a:rPr lang="en-GB" dirty="0" smtClean="0"/>
              <a:t> and </a:t>
            </a:r>
            <a:r>
              <a:rPr lang="en-GB" i="1" dirty="0" err="1" smtClean="0"/>
              <a:t>ens</a:t>
            </a:r>
            <a:endParaRPr lang="en-GB" i="1" dirty="0" smtClean="0"/>
          </a:p>
          <a:p>
            <a:r>
              <a:rPr lang="en-GB" i="1" u="sng" dirty="0" smtClean="0"/>
              <a:t>What</a:t>
            </a:r>
            <a:r>
              <a:rPr lang="en-GB" i="1" dirty="0" smtClean="0"/>
              <a:t> something is</a:t>
            </a:r>
          </a:p>
          <a:p>
            <a:r>
              <a:rPr lang="en-GB" i="1" dirty="0" smtClean="0"/>
              <a:t>And </a:t>
            </a:r>
            <a:r>
              <a:rPr lang="en-GB" i="1" u="sng" dirty="0" smtClean="0"/>
              <a:t>that</a:t>
            </a:r>
            <a:r>
              <a:rPr lang="en-GB" i="1" dirty="0" smtClean="0"/>
              <a:t> something is</a:t>
            </a:r>
          </a:p>
          <a:p>
            <a:r>
              <a:rPr lang="en-US" i="1" dirty="0" smtClean="0"/>
              <a:t>‘the dog exists’. This difference is the principle of </a:t>
            </a:r>
            <a:r>
              <a:rPr lang="en-US" i="1" dirty="0" err="1" smtClean="0"/>
              <a:t>createdness</a:t>
            </a:r>
            <a:endParaRPr lang="en-US" i="1" dirty="0" smtClean="0"/>
          </a:p>
          <a:p>
            <a:endParaRPr lang="en-US" i="1" dirty="0"/>
          </a:p>
          <a:p>
            <a:r>
              <a:rPr lang="en-US" i="1" dirty="0" smtClean="0"/>
              <a:t>But in Thomas’ Deus, </a:t>
            </a:r>
            <a:r>
              <a:rPr lang="en-US" i="1" dirty="0" err="1" smtClean="0"/>
              <a:t>esse</a:t>
            </a:r>
            <a:r>
              <a:rPr lang="en-US" i="1" dirty="0" smtClean="0"/>
              <a:t> and </a:t>
            </a:r>
            <a:r>
              <a:rPr lang="en-US" i="1" dirty="0" err="1" smtClean="0"/>
              <a:t>ens</a:t>
            </a:r>
            <a:r>
              <a:rPr lang="en-US" i="1" dirty="0" smtClean="0"/>
              <a:t> are the same:</a:t>
            </a:r>
          </a:p>
          <a:p>
            <a:r>
              <a:rPr lang="en-US" i="1" dirty="0" smtClean="0"/>
              <a:t>Deus exists as the principle of existence: as Creator</a:t>
            </a:r>
          </a:p>
          <a:p>
            <a:endParaRPr lang="en-US" i="1" dirty="0"/>
          </a:p>
          <a:p>
            <a:r>
              <a:rPr lang="en-US" i="1" dirty="0" smtClean="0"/>
              <a:t>The beginning of a distinctively Western metaphysics</a:t>
            </a:r>
            <a:r>
              <a:rPr lang="en-US" i="1" dirty="0" smtClean="0"/>
              <a:t>?</a:t>
            </a:r>
          </a:p>
          <a:p>
            <a:r>
              <a:rPr lang="en-US" i="1" dirty="0" smtClean="0"/>
              <a:t>The ultimate complete system, ready for deconstruction?</a:t>
            </a:r>
            <a:endParaRPr lang="en-US" i="1" dirty="0"/>
          </a:p>
        </p:txBody>
      </p:sp>
    </p:spTree>
    <p:extLst>
      <p:ext uri="{BB962C8B-B14F-4D97-AF65-F5344CB8AC3E}">
        <p14:creationId xmlns:p14="http://schemas.microsoft.com/office/powerpoint/2010/main" val="173841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Master Eckhart: </a:t>
            </a:r>
            <a:r>
              <a:rPr lang="en-GB" b="1" dirty="0"/>
              <a:t>The Radically Other</a:t>
            </a:r>
            <a:endParaRPr lang="en-US" b="1" dirty="0"/>
          </a:p>
        </p:txBody>
      </p:sp>
      <p:sp>
        <p:nvSpPr>
          <p:cNvPr id="3" name="Content Placeholder 2"/>
          <p:cNvSpPr>
            <a:spLocks noGrp="1"/>
          </p:cNvSpPr>
          <p:nvPr>
            <p:ph idx="1"/>
          </p:nvPr>
        </p:nvSpPr>
        <p:spPr>
          <a:xfrm>
            <a:off x="838200" y="1364776"/>
            <a:ext cx="10515600" cy="5158854"/>
          </a:xfrm>
        </p:spPr>
        <p:txBody>
          <a:bodyPr>
            <a:normAutofit fontScale="70000" lnSpcReduction="20000"/>
          </a:bodyPr>
          <a:lstStyle/>
          <a:p>
            <a:r>
              <a:rPr lang="en-GB" dirty="0" smtClean="0"/>
              <a:t>Deus </a:t>
            </a:r>
            <a:r>
              <a:rPr lang="en-GB" dirty="0" err="1" smtClean="0"/>
              <a:t>intelligere</a:t>
            </a:r>
            <a:r>
              <a:rPr lang="en-GB" dirty="0" smtClean="0"/>
              <a:t> </a:t>
            </a:r>
            <a:r>
              <a:rPr lang="en-GB" dirty="0" err="1" smtClean="0"/>
              <a:t>est</a:t>
            </a:r>
            <a:r>
              <a:rPr lang="en-GB" dirty="0" smtClean="0"/>
              <a:t> (God or Ultimate Reality is ‘mind’, ‘intelligence’ or ‘consciousness’). Does Eckhart replace Thomist metaphysics with </a:t>
            </a:r>
            <a:r>
              <a:rPr lang="en-GB" u="sng" dirty="0" smtClean="0"/>
              <a:t>language</a:t>
            </a:r>
            <a:r>
              <a:rPr lang="en-GB" dirty="0" smtClean="0"/>
              <a:t>?</a:t>
            </a:r>
          </a:p>
          <a:p>
            <a:endParaRPr lang="en-GB" dirty="0" smtClean="0"/>
          </a:p>
          <a:p>
            <a:r>
              <a:rPr lang="en-GB" dirty="0" smtClean="0"/>
              <a:t>‘Detachment’. We become ‘nothingness’</a:t>
            </a:r>
          </a:p>
          <a:p>
            <a:endParaRPr lang="en-GB" i="1" dirty="0"/>
          </a:p>
          <a:p>
            <a:r>
              <a:rPr lang="en-GB" dirty="0" smtClean="0"/>
              <a:t>Is this the beginning of Idealism? (Hegel)</a:t>
            </a:r>
          </a:p>
          <a:p>
            <a:endParaRPr lang="en-GB" dirty="0"/>
          </a:p>
          <a:p>
            <a:r>
              <a:rPr lang="en-GB" dirty="0" smtClean="0"/>
              <a:t>The contest between Empiricism v. Idealism (Marx?)</a:t>
            </a:r>
          </a:p>
          <a:p>
            <a:endParaRPr lang="en-GB" dirty="0"/>
          </a:p>
          <a:p>
            <a:r>
              <a:rPr lang="en-US" dirty="0" smtClean="0"/>
              <a:t>Dialectic: Oneness </a:t>
            </a:r>
            <a:r>
              <a:rPr lang="en-US" dirty="0"/>
              <a:t>and </a:t>
            </a:r>
            <a:r>
              <a:rPr lang="en-US" dirty="0" smtClean="0"/>
              <a:t>Nothingness (Hegel)</a:t>
            </a:r>
          </a:p>
          <a:p>
            <a:endParaRPr lang="en-US" dirty="0" smtClean="0"/>
          </a:p>
          <a:p>
            <a:r>
              <a:rPr lang="en-US" dirty="0" smtClean="0"/>
              <a:t>Deconstruction? (Derrida)</a:t>
            </a:r>
          </a:p>
          <a:p>
            <a:endParaRPr lang="en-US" dirty="0"/>
          </a:p>
          <a:p>
            <a:r>
              <a:rPr lang="en-US" dirty="0" smtClean="0"/>
              <a:t>Radically Other (Dionysius, Platonic). Rudolf Otto:  </a:t>
            </a:r>
            <a:r>
              <a:rPr lang="en-US" dirty="0" smtClean="0"/>
              <a:t>the ‘Numinous’ (Latin numen = power).  </a:t>
            </a:r>
            <a:r>
              <a:rPr lang="en-US" u="sng" dirty="0" smtClean="0"/>
              <a:t>Experience </a:t>
            </a:r>
            <a:r>
              <a:rPr lang="en-US" dirty="0"/>
              <a:t>ultimately detached from </a:t>
            </a:r>
            <a:r>
              <a:rPr lang="en-US" dirty="0" smtClean="0"/>
              <a:t>religion. </a:t>
            </a:r>
            <a:r>
              <a:rPr lang="en-US" u="sng" dirty="0" smtClean="0"/>
              <a:t>Spirituality</a:t>
            </a:r>
            <a:r>
              <a:rPr lang="en-US" dirty="0" smtClean="0"/>
              <a:t>.  </a:t>
            </a:r>
            <a:r>
              <a:rPr lang="en-US" u="sng" dirty="0" smtClean="0"/>
              <a:t>Rights. Individualism and Freedom</a:t>
            </a:r>
          </a:p>
          <a:p>
            <a:r>
              <a:rPr lang="en-US" dirty="0" smtClean="0"/>
              <a:t>Bridge between East and West</a:t>
            </a:r>
            <a:endParaRPr lang="en-US" dirty="0"/>
          </a:p>
        </p:txBody>
      </p:sp>
    </p:spTree>
    <p:extLst>
      <p:ext uri="{BB962C8B-B14F-4D97-AF65-F5344CB8AC3E}">
        <p14:creationId xmlns:p14="http://schemas.microsoft.com/office/powerpoint/2010/main" val="1745787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Master Eckhart: </a:t>
            </a:r>
            <a:r>
              <a:rPr lang="en-GB" b="1" dirty="0"/>
              <a:t>The Radically </a:t>
            </a:r>
            <a:r>
              <a:rPr lang="en-GB" b="1" dirty="0" smtClean="0"/>
              <a:t>Other</a:t>
            </a:r>
            <a:endParaRPr lang="en-US" b="1" dirty="0"/>
          </a:p>
        </p:txBody>
      </p:sp>
      <p:sp>
        <p:nvSpPr>
          <p:cNvPr id="3" name="Content Placeholder 2"/>
          <p:cNvSpPr>
            <a:spLocks noGrp="1"/>
          </p:cNvSpPr>
          <p:nvPr>
            <p:ph idx="1"/>
          </p:nvPr>
        </p:nvSpPr>
        <p:spPr>
          <a:xfrm>
            <a:off x="838200" y="1364776"/>
            <a:ext cx="10515600" cy="5158854"/>
          </a:xfrm>
        </p:spPr>
        <p:txBody>
          <a:bodyPr>
            <a:normAutofit fontScale="92500" lnSpcReduction="10000"/>
          </a:bodyPr>
          <a:lstStyle/>
          <a:p>
            <a:r>
              <a:rPr lang="en-US" dirty="0" smtClean="0"/>
              <a:t>I </a:t>
            </a:r>
            <a:r>
              <a:rPr lang="en-US" dirty="0"/>
              <a:t>am accustomed to talk about </a:t>
            </a:r>
            <a:r>
              <a:rPr lang="en-US" u="sng" dirty="0" smtClean="0"/>
              <a:t>detachment</a:t>
            </a:r>
            <a:r>
              <a:rPr lang="en-US" dirty="0" smtClean="0"/>
              <a:t>, </a:t>
            </a:r>
            <a:r>
              <a:rPr lang="en-US" dirty="0"/>
              <a:t>saying that we should become free of ourselves and of </a:t>
            </a:r>
            <a:r>
              <a:rPr lang="en-US" dirty="0" smtClean="0"/>
              <a:t>all </a:t>
            </a:r>
            <a:r>
              <a:rPr lang="en-US" dirty="0"/>
              <a:t>things. </a:t>
            </a:r>
            <a:r>
              <a:rPr lang="en-US" dirty="0" smtClean="0"/>
              <a:t>I </a:t>
            </a:r>
            <a:r>
              <a:rPr lang="en-US" dirty="0"/>
              <a:t>say that we should be </a:t>
            </a:r>
            <a:r>
              <a:rPr lang="en-US" dirty="0" smtClean="0"/>
              <a:t>informed </a:t>
            </a:r>
            <a:r>
              <a:rPr lang="en-US" dirty="0"/>
              <a:t>back </a:t>
            </a:r>
            <a:r>
              <a:rPr lang="en-US" dirty="0" smtClean="0"/>
              <a:t>into the </a:t>
            </a:r>
            <a:r>
              <a:rPr lang="en-US" dirty="0"/>
              <a:t>simple </a:t>
            </a:r>
            <a:r>
              <a:rPr lang="en-US" u="sng" dirty="0" smtClean="0"/>
              <a:t>goodness</a:t>
            </a:r>
            <a:r>
              <a:rPr lang="en-US" dirty="0" smtClean="0"/>
              <a:t>, </a:t>
            </a:r>
            <a:r>
              <a:rPr lang="en-US" dirty="0"/>
              <a:t>which is God. </a:t>
            </a:r>
            <a:r>
              <a:rPr lang="mr-IN" dirty="0" smtClean="0"/>
              <a:t>…</a:t>
            </a:r>
            <a:r>
              <a:rPr lang="en-GB" dirty="0" smtClean="0"/>
              <a:t> </a:t>
            </a:r>
            <a:r>
              <a:rPr lang="en-US" dirty="0" smtClean="0"/>
              <a:t>I speak </a:t>
            </a:r>
            <a:r>
              <a:rPr lang="en-US" dirty="0"/>
              <a:t>of the purity of the divine nature, and </a:t>
            </a:r>
            <a:r>
              <a:rPr lang="en-US" dirty="0" smtClean="0"/>
              <a:t>of the </a:t>
            </a:r>
            <a:r>
              <a:rPr lang="en-US" dirty="0"/>
              <a:t>radiance within it which is </a:t>
            </a:r>
            <a:r>
              <a:rPr lang="en-US" u="sng" dirty="0"/>
              <a:t>ineffable</a:t>
            </a:r>
            <a:r>
              <a:rPr lang="en-US" dirty="0"/>
              <a:t>. God is a word: an unspoken word</a:t>
            </a:r>
            <a:r>
              <a:rPr lang="en-US" dirty="0" smtClean="0"/>
              <a:t>.</a:t>
            </a:r>
          </a:p>
          <a:p>
            <a:r>
              <a:rPr lang="en-US" dirty="0" smtClean="0"/>
              <a:t>If </a:t>
            </a:r>
            <a:r>
              <a:rPr lang="en-US" dirty="0"/>
              <a:t>it is  said that God </a:t>
            </a:r>
            <a:r>
              <a:rPr lang="en-US" dirty="0" smtClean="0"/>
              <a:t>is </a:t>
            </a:r>
            <a:r>
              <a:rPr lang="en-US" dirty="0"/>
              <a:t>a word, then he is spoken, but if </a:t>
            </a:r>
            <a:r>
              <a:rPr lang="en-US" dirty="0" smtClean="0"/>
              <a:t>it </a:t>
            </a:r>
            <a:r>
              <a:rPr lang="en-US" dirty="0"/>
              <a:t>is said that God is unspoken, then  he  is  ineffable</a:t>
            </a:r>
            <a:r>
              <a:rPr lang="en-US" dirty="0" smtClean="0"/>
              <a:t>.  </a:t>
            </a:r>
            <a:r>
              <a:rPr lang="en-US" dirty="0"/>
              <a:t>But  God  is  something,  yet  who can  speak  this word?  No  one can  </a:t>
            </a:r>
            <a:r>
              <a:rPr lang="en-US" dirty="0" smtClean="0"/>
              <a:t>but  </a:t>
            </a:r>
            <a:r>
              <a:rPr lang="en-US" dirty="0"/>
              <a:t>he who  is the  word. </a:t>
            </a:r>
            <a:r>
              <a:rPr lang="en-US" u="sng" dirty="0" smtClean="0"/>
              <a:t>God is </a:t>
            </a:r>
            <a:r>
              <a:rPr lang="en-US" u="sng" dirty="0"/>
              <a:t>a word which speaks </a:t>
            </a:r>
            <a:r>
              <a:rPr lang="en-US" u="sng" dirty="0" smtClean="0"/>
              <a:t>itself.</a:t>
            </a:r>
            <a:r>
              <a:rPr lang="en-US" dirty="0" smtClean="0"/>
              <a:t> Wherever </a:t>
            </a:r>
            <a:r>
              <a:rPr lang="en-US" dirty="0"/>
              <a:t>he is, he  speaks </a:t>
            </a:r>
            <a:r>
              <a:rPr lang="en-US" dirty="0" smtClean="0"/>
              <a:t>this </a:t>
            </a:r>
            <a:r>
              <a:rPr lang="en-US" dirty="0"/>
              <a:t>word</a:t>
            </a:r>
            <a:r>
              <a:rPr lang="en-US" dirty="0" smtClean="0"/>
              <a:t>, </a:t>
            </a:r>
            <a:r>
              <a:rPr lang="en-US" dirty="0"/>
              <a:t>and where he is not, he does not speak it. God is both spoken and unspoken. </a:t>
            </a:r>
            <a:r>
              <a:rPr lang="en-US" dirty="0" smtClean="0"/>
              <a:t>What </a:t>
            </a:r>
            <a:r>
              <a:rPr lang="en-US" dirty="0"/>
              <a:t>is in me, goes out of me: if I think  something,  then </a:t>
            </a:r>
            <a:r>
              <a:rPr lang="en-US" dirty="0" smtClean="0"/>
              <a:t> </a:t>
            </a:r>
            <a:r>
              <a:rPr lang="en-US" dirty="0"/>
              <a:t>my speech reveals  it  and  yet  it  remains  within. </a:t>
            </a:r>
            <a:r>
              <a:rPr lang="en-US" dirty="0" smtClean="0"/>
              <a:t>The </a:t>
            </a:r>
            <a:r>
              <a:rPr lang="en-US" dirty="0"/>
              <a:t>more we rational </a:t>
            </a:r>
            <a:r>
              <a:rPr lang="en-US" dirty="0" smtClean="0"/>
              <a:t>creatures </a:t>
            </a:r>
            <a:r>
              <a:rPr lang="en-US" dirty="0"/>
              <a:t>go </a:t>
            </a:r>
            <a:r>
              <a:rPr lang="en-US" dirty="0" smtClean="0"/>
              <a:t>out </a:t>
            </a:r>
            <a:r>
              <a:rPr lang="en-US" dirty="0"/>
              <a:t>of ourselves in </a:t>
            </a:r>
            <a:r>
              <a:rPr lang="en-US" dirty="0"/>
              <a:t>o</a:t>
            </a:r>
            <a:r>
              <a:rPr lang="en-US" dirty="0" smtClean="0"/>
              <a:t>ur </a:t>
            </a:r>
            <a:r>
              <a:rPr lang="en-US" dirty="0"/>
              <a:t>works,  the more we enter into ourselves. This is </a:t>
            </a:r>
            <a:r>
              <a:rPr lang="en-US" dirty="0" smtClean="0"/>
              <a:t>not </a:t>
            </a:r>
            <a:r>
              <a:rPr lang="en-US" dirty="0"/>
              <a:t>the case </a:t>
            </a:r>
            <a:r>
              <a:rPr lang="en-US" dirty="0" smtClean="0"/>
              <a:t>with physical creatures.</a:t>
            </a:r>
          </a:p>
          <a:p>
            <a:endParaRPr lang="en-GB" dirty="0"/>
          </a:p>
          <a:p>
            <a:endParaRPr lang="en-US" dirty="0"/>
          </a:p>
        </p:txBody>
      </p:sp>
    </p:spTree>
    <p:extLst>
      <p:ext uri="{BB962C8B-B14F-4D97-AF65-F5344CB8AC3E}">
        <p14:creationId xmlns:p14="http://schemas.microsoft.com/office/powerpoint/2010/main" val="1135644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Master Eckhart: </a:t>
            </a:r>
            <a:r>
              <a:rPr lang="en-GB" b="1" dirty="0"/>
              <a:t>The Radically Other</a:t>
            </a:r>
            <a:endParaRPr lang="en-US" b="1" dirty="0"/>
          </a:p>
        </p:txBody>
      </p:sp>
      <p:sp>
        <p:nvSpPr>
          <p:cNvPr id="3" name="Content Placeholder 2"/>
          <p:cNvSpPr>
            <a:spLocks noGrp="1"/>
          </p:cNvSpPr>
          <p:nvPr>
            <p:ph idx="1"/>
          </p:nvPr>
        </p:nvSpPr>
        <p:spPr>
          <a:xfrm>
            <a:off x="838200" y="1364776"/>
            <a:ext cx="10515600" cy="5158854"/>
          </a:xfrm>
        </p:spPr>
        <p:txBody>
          <a:bodyPr>
            <a:normAutofit fontScale="70000" lnSpcReduction="20000"/>
          </a:bodyPr>
          <a:lstStyle/>
          <a:p>
            <a:r>
              <a:rPr lang="en-GB" dirty="0" smtClean="0"/>
              <a:t>Deus </a:t>
            </a:r>
            <a:r>
              <a:rPr lang="en-GB" dirty="0" err="1" smtClean="0"/>
              <a:t>intelligere</a:t>
            </a:r>
            <a:r>
              <a:rPr lang="en-GB" dirty="0" smtClean="0"/>
              <a:t> </a:t>
            </a:r>
            <a:r>
              <a:rPr lang="en-GB" dirty="0" err="1" smtClean="0"/>
              <a:t>est</a:t>
            </a:r>
            <a:r>
              <a:rPr lang="en-GB" dirty="0" smtClean="0"/>
              <a:t> (God or Ultimate Reality is ‘mind’, ‘intelligence’ or ‘consciousness’). Does Eckhart replace Thomist metaphysics with </a:t>
            </a:r>
            <a:r>
              <a:rPr lang="en-GB" u="sng" dirty="0" smtClean="0"/>
              <a:t>language</a:t>
            </a:r>
            <a:r>
              <a:rPr lang="en-GB" dirty="0" smtClean="0"/>
              <a:t>?</a:t>
            </a:r>
          </a:p>
          <a:p>
            <a:endParaRPr lang="en-GB" dirty="0" smtClean="0"/>
          </a:p>
          <a:p>
            <a:r>
              <a:rPr lang="en-GB" dirty="0" smtClean="0"/>
              <a:t>‘Detachment’. We become ‘nothingness’</a:t>
            </a:r>
          </a:p>
          <a:p>
            <a:endParaRPr lang="en-GB" i="1" dirty="0"/>
          </a:p>
          <a:p>
            <a:r>
              <a:rPr lang="en-GB" dirty="0" smtClean="0"/>
              <a:t>Is this the beginning of Idealism? (Hegel)</a:t>
            </a:r>
          </a:p>
          <a:p>
            <a:endParaRPr lang="en-GB" dirty="0"/>
          </a:p>
          <a:p>
            <a:r>
              <a:rPr lang="en-GB" dirty="0" smtClean="0"/>
              <a:t>The contest between Empiricism v. Idealism (Marx?)</a:t>
            </a:r>
          </a:p>
          <a:p>
            <a:endParaRPr lang="en-GB" dirty="0"/>
          </a:p>
          <a:p>
            <a:r>
              <a:rPr lang="en-US" dirty="0" smtClean="0"/>
              <a:t>Dialectic: Oneness </a:t>
            </a:r>
            <a:r>
              <a:rPr lang="en-US" dirty="0"/>
              <a:t>and </a:t>
            </a:r>
            <a:r>
              <a:rPr lang="en-US" dirty="0" smtClean="0"/>
              <a:t>Nothingness (Hegel)</a:t>
            </a:r>
          </a:p>
          <a:p>
            <a:endParaRPr lang="en-US" dirty="0" smtClean="0"/>
          </a:p>
          <a:p>
            <a:r>
              <a:rPr lang="en-US" dirty="0" smtClean="0"/>
              <a:t>Deconstruction? (Derrida)</a:t>
            </a:r>
          </a:p>
          <a:p>
            <a:endParaRPr lang="en-US" dirty="0"/>
          </a:p>
          <a:p>
            <a:r>
              <a:rPr lang="en-US" dirty="0" smtClean="0"/>
              <a:t>Radically Other (Dionysius, Platonic). Rudolf Otto:  </a:t>
            </a:r>
            <a:r>
              <a:rPr lang="en-US" dirty="0" smtClean="0"/>
              <a:t>the ‘Numinous’ (Latin numen = power).  </a:t>
            </a:r>
            <a:r>
              <a:rPr lang="en-US" u="sng" dirty="0" smtClean="0"/>
              <a:t>Experience </a:t>
            </a:r>
            <a:r>
              <a:rPr lang="en-US" dirty="0"/>
              <a:t>ultimately detached from </a:t>
            </a:r>
            <a:r>
              <a:rPr lang="en-US" dirty="0" smtClean="0"/>
              <a:t>religion. </a:t>
            </a:r>
            <a:r>
              <a:rPr lang="en-US" u="sng" dirty="0" smtClean="0"/>
              <a:t>Spirituality</a:t>
            </a:r>
            <a:r>
              <a:rPr lang="en-US" dirty="0" smtClean="0"/>
              <a:t>.  </a:t>
            </a:r>
            <a:r>
              <a:rPr lang="en-US" u="sng" dirty="0" smtClean="0"/>
              <a:t>Rights. Individualism and Freedom</a:t>
            </a:r>
          </a:p>
          <a:p>
            <a:r>
              <a:rPr lang="en-US" dirty="0" smtClean="0"/>
              <a:t>Bridge between East and West</a:t>
            </a:r>
            <a:endParaRPr lang="en-US" dirty="0"/>
          </a:p>
        </p:txBody>
      </p:sp>
    </p:spTree>
    <p:extLst>
      <p:ext uri="{BB962C8B-B14F-4D97-AF65-F5344CB8AC3E}">
        <p14:creationId xmlns:p14="http://schemas.microsoft.com/office/powerpoint/2010/main" val="1918453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Taylor: Sources of the Self</a:t>
            </a:r>
            <a:endParaRPr lang="en-US" b="1" dirty="0"/>
          </a:p>
        </p:txBody>
      </p:sp>
      <p:sp>
        <p:nvSpPr>
          <p:cNvPr id="3" name="Content Placeholder 2"/>
          <p:cNvSpPr>
            <a:spLocks noGrp="1"/>
          </p:cNvSpPr>
          <p:nvPr>
            <p:ph idx="1"/>
          </p:nvPr>
        </p:nvSpPr>
        <p:spPr>
          <a:xfrm>
            <a:off x="838200" y="1364776"/>
            <a:ext cx="10515600" cy="5158854"/>
          </a:xfrm>
        </p:spPr>
        <p:txBody>
          <a:bodyPr>
            <a:normAutofit/>
          </a:bodyPr>
          <a:lstStyle/>
          <a:p>
            <a:r>
              <a:rPr lang="en-GB" dirty="0" smtClean="0"/>
              <a:t>Selfhood or identity and morality combine (so the ways we frame the good will determine our ‘modern identity’).</a:t>
            </a:r>
          </a:p>
          <a:p>
            <a:r>
              <a:rPr lang="en-GB" dirty="0" smtClean="0"/>
              <a:t>Western moral philosophy tends to focus on what it is right </a:t>
            </a:r>
            <a:r>
              <a:rPr lang="en-GB" i="1" dirty="0" smtClean="0"/>
              <a:t>to do</a:t>
            </a:r>
            <a:r>
              <a:rPr lang="en-GB" dirty="0" smtClean="0"/>
              <a:t> rather than </a:t>
            </a:r>
            <a:r>
              <a:rPr lang="en-GB" i="1" dirty="0" smtClean="0"/>
              <a:t>to be </a:t>
            </a:r>
            <a:r>
              <a:rPr lang="en-GB" dirty="0" smtClean="0"/>
              <a:t>(nature of obligation rather than the good life).</a:t>
            </a:r>
          </a:p>
          <a:p>
            <a:r>
              <a:rPr lang="en-GB" dirty="0" smtClean="0"/>
              <a:t>We don’t tend to have an idea of goodness, which we can love, but rather of what is </a:t>
            </a:r>
            <a:r>
              <a:rPr lang="en-GB" i="1" dirty="0" smtClean="0"/>
              <a:t>right</a:t>
            </a:r>
            <a:r>
              <a:rPr lang="en-GB" dirty="0" smtClean="0"/>
              <a:t>.</a:t>
            </a:r>
          </a:p>
          <a:p>
            <a:r>
              <a:rPr lang="en-GB" dirty="0" smtClean="0"/>
              <a:t>Background pictures, and meaningfulness.</a:t>
            </a:r>
          </a:p>
          <a:p>
            <a:r>
              <a:rPr lang="en-GB" dirty="0" smtClean="0"/>
              <a:t>Life</a:t>
            </a:r>
            <a:r>
              <a:rPr lang="en-GB" dirty="0"/>
              <a:t>, integrity and well-being.</a:t>
            </a:r>
          </a:p>
          <a:p>
            <a:endParaRPr lang="en-GB" dirty="0" smtClean="0"/>
          </a:p>
          <a:p>
            <a:endParaRPr lang="en-GB" i="1" dirty="0"/>
          </a:p>
          <a:p>
            <a:endParaRPr lang="en-US" dirty="0"/>
          </a:p>
        </p:txBody>
      </p:sp>
    </p:spTree>
    <p:extLst>
      <p:ext uri="{BB962C8B-B14F-4D97-AF65-F5344CB8AC3E}">
        <p14:creationId xmlns:p14="http://schemas.microsoft.com/office/powerpoint/2010/main" val="1000770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Taylor: Sources of the Self</a:t>
            </a:r>
            <a:endParaRPr lang="en-US" b="1" dirty="0"/>
          </a:p>
        </p:txBody>
      </p:sp>
      <p:sp>
        <p:nvSpPr>
          <p:cNvPr id="3" name="Content Placeholder 2"/>
          <p:cNvSpPr>
            <a:spLocks noGrp="1"/>
          </p:cNvSpPr>
          <p:nvPr>
            <p:ph idx="1"/>
          </p:nvPr>
        </p:nvSpPr>
        <p:spPr>
          <a:xfrm>
            <a:off x="838200" y="1364776"/>
            <a:ext cx="10515600" cy="5158854"/>
          </a:xfrm>
        </p:spPr>
        <p:txBody>
          <a:bodyPr>
            <a:normAutofit lnSpcReduction="10000"/>
          </a:bodyPr>
          <a:lstStyle/>
          <a:p>
            <a:r>
              <a:rPr lang="en-GB" dirty="0" smtClean="0"/>
              <a:t>Moral intuitions that are uncommonly powerful and universal.</a:t>
            </a:r>
          </a:p>
          <a:p>
            <a:r>
              <a:rPr lang="en-GB" dirty="0" smtClean="0"/>
              <a:t>These seem to be grounded not in thought but instinct.</a:t>
            </a:r>
          </a:p>
          <a:p>
            <a:r>
              <a:rPr lang="en-GB" dirty="0" smtClean="0"/>
              <a:t>A </a:t>
            </a:r>
            <a:r>
              <a:rPr lang="en-GB" u="sng" dirty="0" smtClean="0"/>
              <a:t>moral</a:t>
            </a:r>
            <a:r>
              <a:rPr lang="en-GB" dirty="0" smtClean="0"/>
              <a:t> reaction affirms a given ontology of the human.</a:t>
            </a:r>
          </a:p>
          <a:p>
            <a:r>
              <a:rPr lang="en-GB" dirty="0" smtClean="0"/>
              <a:t>Modern ‘rationalists’ dismiss this ontology as just instinct not to be trusted.</a:t>
            </a:r>
          </a:p>
          <a:p>
            <a:r>
              <a:rPr lang="en-GB" dirty="0" smtClean="0"/>
              <a:t>But we have 1) gut feelings about e.g. alleviating suffering, 2) implicit claims to universalism within that and 3) ontologies or inherited cultural ways of seeing the human that either highlight or conceal these gut responses and their implicit claims.</a:t>
            </a:r>
          </a:p>
          <a:p>
            <a:r>
              <a:rPr lang="en-GB" dirty="0" smtClean="0"/>
              <a:t>We should treat our deepest moral instincts, our sense that human life is to be respected, as our mode of access to the world in which ontological claims can be made and discussed.</a:t>
            </a:r>
          </a:p>
          <a:p>
            <a:endParaRPr lang="en-GB" dirty="0" smtClean="0"/>
          </a:p>
          <a:p>
            <a:endParaRPr lang="en-GB" i="1" dirty="0"/>
          </a:p>
          <a:p>
            <a:endParaRPr lang="en-US" dirty="0"/>
          </a:p>
        </p:txBody>
      </p:sp>
    </p:spTree>
    <p:extLst>
      <p:ext uri="{BB962C8B-B14F-4D97-AF65-F5344CB8AC3E}">
        <p14:creationId xmlns:p14="http://schemas.microsoft.com/office/powerpoint/2010/main" val="422804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TAYLOR: SOURCES OF THE SELF 1</a:t>
            </a:r>
            <a:endParaRPr lang="en-US" b="1" dirty="0"/>
          </a:p>
        </p:txBody>
      </p:sp>
      <p:sp>
        <p:nvSpPr>
          <p:cNvPr id="3" name="Content Placeholder 2"/>
          <p:cNvSpPr>
            <a:spLocks noGrp="1"/>
          </p:cNvSpPr>
          <p:nvPr>
            <p:ph idx="1"/>
          </p:nvPr>
        </p:nvSpPr>
        <p:spPr>
          <a:xfrm>
            <a:off x="838200" y="1364776"/>
            <a:ext cx="10515600" cy="5158854"/>
          </a:xfrm>
        </p:spPr>
        <p:txBody>
          <a:bodyPr>
            <a:normAutofit fontScale="85000" lnSpcReduction="10000"/>
          </a:bodyPr>
          <a:lstStyle/>
          <a:p>
            <a:pPr marL="0" indent="0">
              <a:buNone/>
            </a:pPr>
            <a:r>
              <a:rPr lang="en-US" dirty="0"/>
              <a:t>1 .2</a:t>
            </a:r>
            <a:endParaRPr lang="en-GB" dirty="0"/>
          </a:p>
          <a:p>
            <a:pPr marL="0" indent="0">
              <a:buNone/>
            </a:pPr>
            <a:r>
              <a:rPr lang="en-US" dirty="0"/>
              <a:t>I spoke at the outset about exploring the 'background picture' lying behind</a:t>
            </a:r>
            <a:endParaRPr lang="en-GB" dirty="0"/>
          </a:p>
          <a:p>
            <a:pPr marL="0" indent="0">
              <a:buNone/>
            </a:pPr>
            <a:r>
              <a:rPr lang="en-US" dirty="0"/>
              <a:t>our moral and spiritual intuitions. I could now rephrase this and say that my</a:t>
            </a:r>
            <a:endParaRPr lang="en-GB" dirty="0"/>
          </a:p>
          <a:p>
            <a:pPr marL="0" indent="0">
              <a:buNone/>
            </a:pPr>
            <a:r>
              <a:rPr lang="en-US" dirty="0"/>
              <a:t>target is the moral ontology which articulates these intuitions. What is the</a:t>
            </a:r>
            <a:endParaRPr lang="en-GB" dirty="0"/>
          </a:p>
          <a:p>
            <a:pPr marL="0" indent="0">
              <a:buNone/>
            </a:pPr>
            <a:r>
              <a:rPr lang="en-US" dirty="0"/>
              <a:t>picture of our spiritual nature and predicament which makes sense of our</a:t>
            </a:r>
            <a:endParaRPr lang="en-GB" dirty="0"/>
          </a:p>
          <a:p>
            <a:pPr marL="0" indent="0">
              <a:buNone/>
            </a:pPr>
            <a:r>
              <a:rPr lang="en-US" dirty="0"/>
              <a:t>responses? 'Making sense' here means articulating what makes these responses</a:t>
            </a:r>
            <a:endParaRPr lang="en-GB" dirty="0"/>
          </a:p>
          <a:p>
            <a:pPr marL="0" indent="0">
              <a:buNone/>
            </a:pPr>
            <a:r>
              <a:rPr lang="en-US" dirty="0"/>
              <a:t>appropriate: identifying what makes something a fit object for them</a:t>
            </a:r>
            <a:endParaRPr lang="en-GB" dirty="0"/>
          </a:p>
          <a:p>
            <a:pPr marL="0" indent="0">
              <a:buNone/>
            </a:pPr>
            <a:r>
              <a:rPr lang="en-US" dirty="0"/>
              <a:t>and correlatively formulating more fully the nature of the response as well as</a:t>
            </a:r>
            <a:endParaRPr lang="en-GB" dirty="0"/>
          </a:p>
          <a:p>
            <a:pPr marL="0" indent="0">
              <a:buNone/>
            </a:pPr>
            <a:r>
              <a:rPr lang="en-US" dirty="0"/>
              <a:t>spelling out what all this presupposes about ourselves and our situation in the</a:t>
            </a:r>
            <a:endParaRPr lang="en-GB" dirty="0"/>
          </a:p>
          <a:p>
            <a:pPr marL="0" indent="0">
              <a:buNone/>
            </a:pPr>
            <a:r>
              <a:rPr lang="en-US" dirty="0"/>
              <a:t>world. What is articulated here is the background we assume and draw on in</a:t>
            </a:r>
            <a:endParaRPr lang="en-GB" dirty="0"/>
          </a:p>
          <a:p>
            <a:pPr marL="0" indent="0">
              <a:buNone/>
            </a:pPr>
            <a:r>
              <a:rPr lang="en-US" dirty="0"/>
              <a:t>any claim to rightness, part of which we are forced to spell out when we have</a:t>
            </a:r>
            <a:endParaRPr lang="en-GB" dirty="0"/>
          </a:p>
          <a:p>
            <a:pPr marL="0" indent="0">
              <a:buNone/>
            </a:pPr>
            <a:r>
              <a:rPr lang="en-US" dirty="0"/>
              <a:t>to defend our responses as the right ones.</a:t>
            </a:r>
            <a:endParaRPr lang="en-GB" dirty="0"/>
          </a:p>
          <a:p>
            <a:endParaRPr lang="en-GB" dirty="0"/>
          </a:p>
          <a:p>
            <a:endParaRPr lang="en-US" dirty="0"/>
          </a:p>
        </p:txBody>
      </p:sp>
    </p:spTree>
    <p:extLst>
      <p:ext uri="{BB962C8B-B14F-4D97-AF65-F5344CB8AC3E}">
        <p14:creationId xmlns:p14="http://schemas.microsoft.com/office/powerpoint/2010/main" val="1196700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 Western Mind[1]" id="{9627A8F3-6ADF-564A-BCF7-1087CACECA32}" vid="{FE3E0A10-B9FD-5F4A-A4C8-F96300C89C8D}"/>
    </a:ext>
  </a:extLst>
</a:theme>
</file>

<file path=docProps/app.xml><?xml version="1.0" encoding="utf-8"?>
<Properties xmlns="http://schemas.openxmlformats.org/officeDocument/2006/extended-properties" xmlns:vt="http://schemas.openxmlformats.org/officeDocument/2006/docPropsVTypes">
  <Template>The Western Mind[1]</Template>
  <TotalTime>2788</TotalTime>
  <Words>3126</Words>
  <Application>Microsoft Macintosh PowerPoint</Application>
  <PresentationFormat>Widescreen</PresentationFormat>
  <Paragraphs>120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Calibri Light</vt:lpstr>
      <vt:lpstr>Mangal</vt:lpstr>
      <vt:lpstr>Arial</vt:lpstr>
      <vt:lpstr>Office Theme</vt:lpstr>
      <vt:lpstr>The Western Mind</vt:lpstr>
      <vt:lpstr>SESSION THREE PLAN</vt:lpstr>
      <vt:lpstr>Thomas Aquinas: the Act of Existence</vt:lpstr>
      <vt:lpstr>Master Eckhart: The Radically Other</vt:lpstr>
      <vt:lpstr>Master Eckhart: The Radically Other</vt:lpstr>
      <vt:lpstr>Master Eckhart: The Radically Other</vt:lpstr>
      <vt:lpstr>Taylor: Sources of the Self</vt:lpstr>
      <vt:lpstr>Taylor: Sources of the Self</vt:lpstr>
      <vt:lpstr>TAYLOR: SOURCES OF THE SELF 1</vt:lpstr>
      <vt:lpstr>TAYLOR: SOURCES OF THE SELF 2</vt:lpstr>
      <vt:lpstr>TAYLOR: SOURCES OF THE SELF 3</vt:lpstr>
      <vt:lpstr>TAYLOR: SOURCES OF THE SELF 4</vt:lpstr>
      <vt:lpstr>TAYLOR: SOURCES OF THE SELF 5</vt:lpstr>
      <vt:lpstr>TAYLOR: SOURCES OF THE SELF 6</vt:lpstr>
      <vt:lpstr>TAYLOR: SOURCES OF THE SELF 7 </vt:lpstr>
      <vt:lpstr>RENE DESCARTES: MEDITATIONS</vt:lpstr>
      <vt:lpstr> René Descartes: Meditation II Of the Nature of the Human Mind; and that it is more easily known than the Body.  1 </vt:lpstr>
      <vt:lpstr> René Descartes: Meditation II Of the Nature of the Human Mind; and that it is more easily known than the Body.  2 </vt:lpstr>
      <vt:lpstr> René Descartes: Meditation II Of the Nature of the Human Mind; and that it is more easily known than the Body.  3 </vt:lpstr>
      <vt:lpstr> René Descartes: Meditation II Of the Nature of the Human Mind; and that it is more easily known than the Body.  4 </vt:lpstr>
      <vt:lpstr> René Descartes: Meditation II Of the Nature of the Human Mind; and that it is more easily known than the Body.  5 </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Western Mind</dc:title>
  <dc:creator>Oliver Davies</dc:creator>
  <cp:lastModifiedBy>Oliver Davies</cp:lastModifiedBy>
  <cp:revision>30</cp:revision>
  <dcterms:created xsi:type="dcterms:W3CDTF">2017-04-21T05:12:01Z</dcterms:created>
  <dcterms:modified xsi:type="dcterms:W3CDTF">2017-04-28T08:21:30Z</dcterms:modified>
</cp:coreProperties>
</file>